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64" r:id="rId2"/>
    <p:sldId id="307" r:id="rId3"/>
    <p:sldId id="308" r:id="rId4"/>
    <p:sldId id="309" r:id="rId5"/>
    <p:sldId id="310" r:id="rId6"/>
    <p:sldId id="311" r:id="rId7"/>
    <p:sldId id="312" r:id="rId8"/>
    <p:sldId id="313" r:id="rId9"/>
    <p:sldId id="314" r:id="rId10"/>
    <p:sldId id="315" r:id="rId11"/>
    <p:sldId id="317" r:id="rId12"/>
    <p:sldId id="318" r:id="rId13"/>
    <p:sldId id="319" r:id="rId14"/>
    <p:sldId id="320" r:id="rId15"/>
    <p:sldId id="321" r:id="rId16"/>
    <p:sldId id="322" r:id="rId17"/>
    <p:sldId id="323"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4672A"/>
    <a:srgbClr val="25408E"/>
    <a:srgbClr val="B2B2B4"/>
    <a:srgbClr val="709A3A"/>
    <a:srgbClr val="445EA7"/>
  </p:clrMru>
  <p:extLst>
    <p:ext uri="{E76CE94A-603C-4142-B9EB-6D1370010A27}">
      <p14:discardImageEditData xmlns="" xmlns:p14="http://schemas.microsoft.com/office/powerpoint/2010/main" val="1"/>
    </p:ext>
    <p:ext uri="{D31A062A-798A-4329-ABDD-BBA856620510}">
      <p14:defaultImageDpi xmlns=""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8" d="100"/>
          <a:sy n="118" d="100"/>
        </p:scale>
        <p:origin x="-31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72B1C-EC38-4EA2-A73C-E2DEF8E45C24}" type="datetimeFigureOut">
              <a:rPr lang="en-US" smtClean="0"/>
              <a:pPr/>
              <a:t>3/2/2017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290FE-C40E-4C5F-AFA4-FE6401332433}" type="slidenum">
              <a:rPr lang="en-US" smtClean="0"/>
              <a:pPr/>
              <a:t>‹#›</a:t>
            </a:fld>
            <a:endParaRPr lang="en-US"/>
          </a:p>
        </p:txBody>
      </p:sp>
    </p:spTree>
    <p:extLst>
      <p:ext uri="{BB962C8B-B14F-4D97-AF65-F5344CB8AC3E}">
        <p14:creationId xmlns="" xmlns:p14="http://schemas.microsoft.com/office/powerpoint/2010/main" val="329003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B290FE-C40E-4C5F-AFA4-FE6401332433}" type="slidenum">
              <a:rPr lang="en-US" smtClean="0"/>
              <a:pPr/>
              <a:t>2</a:t>
            </a:fld>
            <a:endParaRPr lang="en-US"/>
          </a:p>
        </p:txBody>
      </p:sp>
    </p:spTree>
    <p:extLst>
      <p:ext uri="{BB962C8B-B14F-4D97-AF65-F5344CB8AC3E}">
        <p14:creationId xmlns="" xmlns:p14="http://schemas.microsoft.com/office/powerpoint/2010/main" val="197801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59488E-97B1-4D60-AF3D-ED0483274187}" type="datetime1">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100240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48B26B-4862-494F-8126-94B28BD62992}" type="datetime1">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243389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B709E7-BB52-489E-B6B3-877AB2F7249E}" type="datetime1">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70835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FF87D-85B6-4857-91F1-BDF613F0AC20}" type="datetime1">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248846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8426C-53D7-46BB-B530-79FBBCA4DD91}" type="datetime1">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397012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17EAD4-60D5-4CA6-9F5A-B752A5082000}" type="datetime1">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355890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9642BC-DB93-4EA7-B2B1-692EA29FD6CD}" type="datetime1">
              <a:rPr lang="en-US" smtClean="0"/>
              <a:pPr/>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66863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D49860-956B-49B1-831F-765458D6FAA5}" type="datetime1">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93957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25408E"/>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9477E-0789-449D-8539-9BBEE32816F6}" type="datetime1">
              <a:rPr lang="en-US" smtClean="0"/>
              <a:pPr/>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16928" y="6356350"/>
            <a:ext cx="3202169" cy="365125"/>
          </a:xfrm>
        </p:spPr>
        <p:txBody>
          <a:bodyPr/>
          <a:lstStyle>
            <a:lvl1pPr>
              <a:defRPr>
                <a:solidFill>
                  <a:srgbClr val="B2B2B4"/>
                </a:solidFill>
              </a:defRPr>
            </a:lvl1pPr>
          </a:lstStyle>
          <a:p>
            <a:fld id="{48F63A3B-78C7-47BE-AE5E-E10140E04643}" type="slidenum">
              <a:rPr lang="en-US" smtClean="0"/>
              <a:pPr/>
              <a:t>‹#›</a:t>
            </a:fld>
            <a:endParaRPr lang="en-US" dirty="0"/>
          </a:p>
        </p:txBody>
      </p:sp>
    </p:spTree>
    <p:extLst>
      <p:ext uri="{BB962C8B-B14F-4D97-AF65-F5344CB8AC3E}">
        <p14:creationId xmlns="" xmlns:p14="http://schemas.microsoft.com/office/powerpoint/2010/main" val="40584532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414FA-8C0F-471D-81CF-880403F365B2}" type="datetime1">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186492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AB423-F00B-485C-932D-630B8E112252}" type="datetime1">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346811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C64E8-887C-4A86-B1B9-405E885BF7F5}" type="datetime1">
              <a:rPr lang="en-US" smtClean="0"/>
              <a:pPr/>
              <a:t>3/2/2017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BA58-394F-48FE-B532-77C6D6C441B5}" type="slidenum">
              <a:rPr lang="en-US" smtClean="0"/>
              <a:pPr/>
              <a:t>‹#›</a:t>
            </a:fld>
            <a:endParaRPr lang="en-US"/>
          </a:p>
        </p:txBody>
      </p:sp>
    </p:spTree>
    <p:extLst>
      <p:ext uri="{BB962C8B-B14F-4D97-AF65-F5344CB8AC3E}">
        <p14:creationId xmlns="" xmlns:p14="http://schemas.microsoft.com/office/powerpoint/2010/main" val="1129871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mbma.com/default.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168203" y="1506828"/>
            <a:ext cx="6220496" cy="4159876"/>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25685" y="4018101"/>
            <a:ext cx="4552406" cy="830997"/>
          </a:xfrm>
          <a:prstGeom prst="rect">
            <a:avLst/>
          </a:prstGeom>
          <a:noFill/>
        </p:spPr>
        <p:txBody>
          <a:bodyPr wrap="square" rtlCol="0">
            <a:spAutoFit/>
          </a:bodyPr>
          <a:lstStyle/>
          <a:p>
            <a:pPr algn="ctr"/>
            <a:r>
              <a:rPr lang="en-US" sz="4800" b="1" spc="600" dirty="0" smtClean="0">
                <a:solidFill>
                  <a:schemeClr val="bg1"/>
                </a:solidFill>
                <a:effectLst>
                  <a:outerShdw blurRad="38100" dist="38100" dir="2700000" algn="tl">
                    <a:srgbClr val="000000">
                      <a:alpha val="43137"/>
                    </a:srgbClr>
                  </a:outerShdw>
                </a:effectLst>
              </a:rPr>
              <a:t>MEMBERSHIP</a:t>
            </a:r>
          </a:p>
        </p:txBody>
      </p:sp>
      <p:sp>
        <p:nvSpPr>
          <p:cNvPr id="5" name="TextBox 4"/>
          <p:cNvSpPr txBox="1"/>
          <p:nvPr/>
        </p:nvSpPr>
        <p:spPr>
          <a:xfrm>
            <a:off x="4125685" y="4849098"/>
            <a:ext cx="4421778"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Experience the Benefits</a:t>
            </a:r>
            <a:endParaRPr lang="en-US" sz="3200" dirty="0">
              <a:solidFill>
                <a:schemeClr val="bg1"/>
              </a:solidFill>
              <a:effectLst>
                <a:outerShdw blurRad="38100" dist="38100" dir="2700000" algn="tl">
                  <a:srgbClr val="000000">
                    <a:alpha val="43137"/>
                  </a:srgbClr>
                </a:outerShdw>
              </a:effectLst>
            </a:endParaRPr>
          </a:p>
        </p:txBody>
      </p:sp>
      <p:pic>
        <p:nvPicPr>
          <p:cNvPr id="7" name="Picture 6" descr="MBMA Logo_wTag_lower_bullets_White_Trans.gif"/>
          <p:cNvPicPr>
            <a:picLocks noChangeAspect="1"/>
          </p:cNvPicPr>
          <p:nvPr/>
        </p:nvPicPr>
        <p:blipFill>
          <a:blip r:embed="rId3"/>
          <a:stretch>
            <a:fillRect/>
          </a:stretch>
        </p:blipFill>
        <p:spPr>
          <a:xfrm>
            <a:off x="4018605" y="1805421"/>
            <a:ext cx="4758253" cy="2101562"/>
          </a:xfrm>
          <a:prstGeom prst="rect">
            <a:avLst/>
          </a:prstGeom>
        </p:spPr>
      </p:pic>
    </p:spTree>
    <p:extLst>
      <p:ext uri="{BB962C8B-B14F-4D97-AF65-F5344CB8AC3E}">
        <p14:creationId xmlns="" xmlns:p14="http://schemas.microsoft.com/office/powerpoint/2010/main" val="2140174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5" name="Picture 4"/>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a:xfrm>
            <a:off x="-1" y="1273631"/>
            <a:ext cx="12192000" cy="5219701"/>
          </a:xfrm>
          <a:prstGeom prst="rect">
            <a:avLst/>
          </a:prstGeom>
          <a:effectLst>
            <a:softEdge rad="1155700"/>
          </a:effectLst>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OUR ACHIEVEMENTS</a:t>
            </a:r>
            <a:endParaRPr lang="en-US" sz="2800" dirty="0">
              <a:solidFill>
                <a:schemeClr val="bg1"/>
              </a:solidFill>
            </a:endParaRPr>
          </a:p>
        </p:txBody>
      </p:sp>
      <p:sp>
        <p:nvSpPr>
          <p:cNvPr id="9" name="TextBox 8"/>
          <p:cNvSpPr txBox="1"/>
          <p:nvPr/>
        </p:nvSpPr>
        <p:spPr>
          <a:xfrm>
            <a:off x="898072" y="1415847"/>
            <a:ext cx="10531927"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smtClean="0">
                <a:solidFill>
                  <a:schemeClr val="tx1">
                    <a:lumMod val="65000"/>
                    <a:lumOff val="35000"/>
                  </a:schemeClr>
                </a:solidFill>
              </a:rPr>
              <a:t>Established </a:t>
            </a:r>
            <a:r>
              <a:rPr lang="en-US" sz="2200" dirty="0">
                <a:solidFill>
                  <a:schemeClr val="tx1">
                    <a:lumMod val="65000"/>
                    <a:lumOff val="35000"/>
                  </a:schemeClr>
                </a:solidFill>
              </a:rPr>
              <a:t>metal building systems as a significant product in the non-residential construction market. </a:t>
            </a:r>
          </a:p>
          <a:p>
            <a:pPr marL="342900" indent="-342900">
              <a:spcAft>
                <a:spcPts val="1200"/>
              </a:spcAft>
              <a:buFont typeface="Arial" panose="020B0604020202020204" pitchFamily="34" charset="0"/>
              <a:buChar char="•"/>
            </a:pPr>
            <a:r>
              <a:rPr lang="en-US" sz="2200" dirty="0" smtClean="0">
                <a:solidFill>
                  <a:schemeClr val="tx1">
                    <a:lumMod val="65000"/>
                    <a:lumOff val="35000"/>
                  </a:schemeClr>
                </a:solidFill>
              </a:rPr>
              <a:t>Established </a:t>
            </a:r>
            <a:r>
              <a:rPr lang="en-US" sz="2200" dirty="0">
                <a:solidFill>
                  <a:schemeClr val="tx1">
                    <a:lumMod val="65000"/>
                    <a:lumOff val="35000"/>
                  </a:schemeClr>
                </a:solidFill>
              </a:rPr>
              <a:t>metal building systems using cold-formed steel technology as an acceptable building solution in the national and local building codes. </a:t>
            </a:r>
            <a:endParaRPr lang="en-US" sz="2200" dirty="0" smtClean="0">
              <a:solidFill>
                <a:schemeClr val="tx1">
                  <a:lumMod val="65000"/>
                  <a:lumOff val="35000"/>
                </a:schemeClr>
              </a:solidFill>
            </a:endParaRPr>
          </a:p>
          <a:p>
            <a:pPr marL="342900" indent="-342900">
              <a:spcAft>
                <a:spcPts val="1200"/>
              </a:spcAft>
              <a:buFont typeface="Arial" panose="020B0604020202020204" pitchFamily="34" charset="0"/>
              <a:buChar char="•"/>
            </a:pPr>
            <a:r>
              <a:rPr lang="en-US" sz="2200" dirty="0">
                <a:solidFill>
                  <a:schemeClr val="tx1">
                    <a:lumMod val="65000"/>
                    <a:lumOff val="35000"/>
                  </a:schemeClr>
                </a:solidFill>
              </a:rPr>
              <a:t>Overcame the insurance industry restrictions on metal buildings through education, testing, and developing a series of fire rated assemblies that resulted in more favorable metal building insurance rates.</a:t>
            </a:r>
          </a:p>
          <a:p>
            <a:pPr marL="342900" indent="-342900">
              <a:spcAft>
                <a:spcPts val="1200"/>
              </a:spcAft>
              <a:buFont typeface="Arial" panose="020B0604020202020204" pitchFamily="34" charset="0"/>
              <a:buChar char="•"/>
            </a:pPr>
            <a:r>
              <a:rPr lang="en-US" sz="2200" dirty="0" smtClean="0">
                <a:solidFill>
                  <a:schemeClr val="tx1">
                    <a:lumMod val="65000"/>
                    <a:lumOff val="35000"/>
                  </a:schemeClr>
                </a:solidFill>
              </a:rPr>
              <a:t>Developed </a:t>
            </a:r>
            <a:r>
              <a:rPr lang="en-US" sz="2200" dirty="0">
                <a:solidFill>
                  <a:schemeClr val="tx1">
                    <a:lumMod val="65000"/>
                    <a:lumOff val="35000"/>
                  </a:schemeClr>
                </a:solidFill>
              </a:rPr>
              <a:t>a Metal Building Systems Manual that contains the industry Common Industry Practices. These practices are very often a specified requirement for metal building projects</a:t>
            </a:r>
            <a:r>
              <a:rPr lang="en-US" sz="2200" dirty="0" smtClean="0">
                <a:solidFill>
                  <a:schemeClr val="tx1">
                    <a:lumMod val="65000"/>
                    <a:lumOff val="35000"/>
                  </a:schemeClr>
                </a:solidFill>
              </a:rPr>
              <a:t>.</a:t>
            </a:r>
            <a:endParaRPr lang="en-US" sz="22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pPr/>
              <a:t>10</a:t>
            </a:fld>
            <a:endParaRPr lang="en-US" dirty="0"/>
          </a:p>
        </p:txBody>
      </p:sp>
      <p:sp>
        <p:nvSpPr>
          <p:cNvPr id="19" name="TextBox 18"/>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9001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10" name="Picture 9"/>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a:xfrm>
            <a:off x="-1" y="1273631"/>
            <a:ext cx="12192000" cy="5219701"/>
          </a:xfrm>
          <a:prstGeom prst="rect">
            <a:avLst/>
          </a:prstGeom>
          <a:effectLst>
            <a:softEdge rad="1155700"/>
          </a:effectLst>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OUR ACHIEVEMENTS</a:t>
            </a:r>
            <a:endParaRPr lang="en-US" sz="2800" dirty="0">
              <a:solidFill>
                <a:schemeClr val="bg1"/>
              </a:solidFill>
            </a:endParaRPr>
          </a:p>
        </p:txBody>
      </p:sp>
      <p:sp>
        <p:nvSpPr>
          <p:cNvPr id="9" name="TextBox 8"/>
          <p:cNvSpPr txBox="1"/>
          <p:nvPr/>
        </p:nvSpPr>
        <p:spPr>
          <a:xfrm>
            <a:off x="898073" y="1415847"/>
            <a:ext cx="10651670"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solidFill>
                  <a:schemeClr val="tx1">
                    <a:lumMod val="65000"/>
                    <a:lumOff val="35000"/>
                  </a:schemeClr>
                </a:solidFill>
              </a:rPr>
              <a:t>Motivated the steel industry to treat us as a distinct customer group, which resulted in the development of new steel specifications and grades.</a:t>
            </a:r>
          </a:p>
          <a:p>
            <a:pPr marL="342900" indent="-342900">
              <a:spcAft>
                <a:spcPts val="1200"/>
              </a:spcAft>
              <a:buFont typeface="Arial" panose="020B0604020202020204" pitchFamily="34" charset="0"/>
              <a:buChar char="•"/>
            </a:pPr>
            <a:r>
              <a:rPr lang="en-US" sz="2200" dirty="0">
                <a:solidFill>
                  <a:schemeClr val="tx1">
                    <a:lumMod val="65000"/>
                    <a:lumOff val="35000"/>
                  </a:schemeClr>
                </a:solidFill>
              </a:rPr>
              <a:t>Established the MBMA Technical Committee and appointed a Director of Research &amp; Engineering who created sound criteria for testing the performance of structures under loads.</a:t>
            </a:r>
          </a:p>
          <a:p>
            <a:pPr marL="342900" indent="-342900">
              <a:spcAft>
                <a:spcPts val="1200"/>
              </a:spcAft>
              <a:buFont typeface="Arial" panose="020B0604020202020204" pitchFamily="34" charset="0"/>
              <a:buChar char="•"/>
            </a:pPr>
            <a:r>
              <a:rPr lang="en-US" sz="2200" dirty="0">
                <a:solidFill>
                  <a:schemeClr val="tx1">
                    <a:lumMod val="65000"/>
                    <a:lumOff val="35000"/>
                  </a:schemeClr>
                </a:solidFill>
              </a:rPr>
              <a:t>Maintain codes and standards activity that keeps the industry ahead of the competition through improved performance and reliability.</a:t>
            </a:r>
          </a:p>
          <a:p>
            <a:pPr marL="342900" indent="-342900">
              <a:spcAft>
                <a:spcPts val="1200"/>
              </a:spcAft>
              <a:buFont typeface="Arial" panose="020B0604020202020204" pitchFamily="34" charset="0"/>
              <a:buChar char="•"/>
            </a:pPr>
            <a:r>
              <a:rPr lang="en-US" sz="2200" dirty="0">
                <a:solidFill>
                  <a:schemeClr val="tx1">
                    <a:lumMod val="65000"/>
                    <a:lumOff val="35000"/>
                  </a:schemeClr>
                </a:solidFill>
              </a:rPr>
              <a:t>Established an Accreditation Program with the International Accreditation Service (IAS AC472) for the industry that assures performance, quality and efficiency of metal building systems manufacturers.</a:t>
            </a:r>
          </a:p>
        </p:txBody>
      </p:sp>
      <p:sp>
        <p:nvSpPr>
          <p:cNvPr id="3" name="Slide Number Placeholder 2"/>
          <p:cNvSpPr>
            <a:spLocks noGrp="1"/>
          </p:cNvSpPr>
          <p:nvPr>
            <p:ph type="sldNum" sz="quarter" idx="12"/>
          </p:nvPr>
        </p:nvSpPr>
        <p:spPr/>
        <p:txBody>
          <a:bodyPr/>
          <a:lstStyle/>
          <a:p>
            <a:fld id="{48F63A3B-78C7-47BE-AE5E-E10140E04643}" type="slidenum">
              <a:rPr lang="en-US" smtClean="0"/>
              <a:pPr/>
              <a:t>11</a:t>
            </a:fld>
            <a:endParaRPr lang="en-US" dirty="0"/>
          </a:p>
        </p:txBody>
      </p:sp>
      <p:sp>
        <p:nvSpPr>
          <p:cNvPr id="11" name="TextBox 10"/>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624885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24" name="Picture 23"/>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1153886"/>
            <a:ext cx="5116286" cy="1992083"/>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ACTIVE MEMBERSHIP</a:t>
            </a:r>
            <a:endParaRPr lang="en-US" sz="2800" dirty="0">
              <a:solidFill>
                <a:schemeClr val="bg1"/>
              </a:solidFill>
            </a:endParaRPr>
          </a:p>
        </p:txBody>
      </p:sp>
      <p:sp>
        <p:nvSpPr>
          <p:cNvPr id="11" name="Rectangle 10"/>
          <p:cNvSpPr/>
          <p:nvPr/>
        </p:nvSpPr>
        <p:spPr>
          <a:xfrm>
            <a:off x="1025979" y="3396341"/>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Committees</a:t>
            </a:r>
          </a:p>
        </p:txBody>
      </p:sp>
      <p:sp>
        <p:nvSpPr>
          <p:cNvPr id="12" name="Rectangle 11"/>
          <p:cNvSpPr/>
          <p:nvPr/>
        </p:nvSpPr>
        <p:spPr>
          <a:xfrm>
            <a:off x="1025979" y="3772447"/>
            <a:ext cx="10621736" cy="1015663"/>
          </a:xfrm>
          <a:prstGeom prst="rect">
            <a:avLst/>
          </a:prstGeom>
        </p:spPr>
        <p:txBody>
          <a:bodyPr wrap="square">
            <a:spAutoFit/>
          </a:bodyPr>
          <a:lstStyle/>
          <a:p>
            <a:r>
              <a:rPr lang="en-US" sz="2000" dirty="0" smtClean="0">
                <a:solidFill>
                  <a:schemeClr val="tx1">
                    <a:lumMod val="65000"/>
                    <a:lumOff val="35000"/>
                  </a:schemeClr>
                </a:solidFill>
              </a:rPr>
              <a:t>By </a:t>
            </a:r>
            <a:r>
              <a:rPr lang="en-US" sz="2000" dirty="0">
                <a:solidFill>
                  <a:schemeClr val="tx1">
                    <a:lumMod val="65000"/>
                    <a:lumOff val="35000"/>
                  </a:schemeClr>
                </a:solidFill>
              </a:rPr>
              <a:t>becoming a member of MBMA, you can learn about MBMA's research and code activities, energy and sustainability advancements, insurance and safety programs. This work is achieved through </a:t>
            </a:r>
            <a:r>
              <a:rPr lang="en-US" sz="2000" dirty="0" smtClean="0">
                <a:solidFill>
                  <a:schemeClr val="tx1">
                    <a:lumMod val="65000"/>
                    <a:lumOff val="35000"/>
                  </a:schemeClr>
                </a:solidFill>
              </a:rPr>
              <a:t>nine </a:t>
            </a:r>
            <a:r>
              <a:rPr lang="en-US" sz="2000" dirty="0">
                <a:solidFill>
                  <a:schemeClr val="tx1">
                    <a:lumMod val="65000"/>
                    <a:lumOff val="35000"/>
                  </a:schemeClr>
                </a:solidFill>
              </a:rPr>
              <a:t>operating committees which provide an excellent way to get </a:t>
            </a:r>
            <a:r>
              <a:rPr lang="en-US" sz="2000" dirty="0" smtClean="0">
                <a:solidFill>
                  <a:schemeClr val="tx1">
                    <a:lumMod val="65000"/>
                    <a:lumOff val="35000"/>
                  </a:schemeClr>
                </a:solidFill>
              </a:rPr>
              <a:t>involved.</a:t>
            </a:r>
            <a:endParaRPr lang="en-US" sz="2000" dirty="0" smtClean="0"/>
          </a:p>
        </p:txBody>
      </p:sp>
      <p:sp>
        <p:nvSpPr>
          <p:cNvPr id="15" name="Rectangle 14"/>
          <p:cNvSpPr/>
          <p:nvPr/>
        </p:nvSpPr>
        <p:spPr>
          <a:xfrm>
            <a:off x="5225144" y="1153887"/>
            <a:ext cx="6966856" cy="2003478"/>
          </a:xfrm>
          <a:prstGeom prst="rect">
            <a:avLst/>
          </a:prstGeom>
          <a:solidFill>
            <a:srgbClr val="70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60691" y="4990041"/>
            <a:ext cx="2283277" cy="707886"/>
          </a:xfrm>
          <a:prstGeom prst="rect">
            <a:avLst/>
          </a:prstGeom>
          <a:noFill/>
        </p:spPr>
        <p:txBody>
          <a:bodyPr wrap="square" rtlCol="0">
            <a:spAutoFit/>
          </a:bodyPr>
          <a:lstStyle/>
          <a:p>
            <a:r>
              <a:rPr lang="en-US" sz="2000" dirty="0" smtClean="0">
                <a:solidFill>
                  <a:schemeClr val="tx1">
                    <a:lumMod val="65000"/>
                    <a:lumOff val="35000"/>
                  </a:schemeClr>
                </a:solidFill>
              </a:rPr>
              <a:t>Accreditation</a:t>
            </a:r>
          </a:p>
          <a:p>
            <a:r>
              <a:rPr lang="en-US" sz="2000" dirty="0" smtClean="0">
                <a:solidFill>
                  <a:schemeClr val="tx1">
                    <a:lumMod val="65000"/>
                    <a:lumOff val="35000"/>
                  </a:schemeClr>
                </a:solidFill>
              </a:rPr>
              <a:t>Communications</a:t>
            </a:r>
          </a:p>
        </p:txBody>
      </p:sp>
      <p:sp>
        <p:nvSpPr>
          <p:cNvPr id="18" name="TextBox 17"/>
          <p:cNvSpPr txBox="1"/>
          <p:nvPr/>
        </p:nvSpPr>
        <p:spPr>
          <a:xfrm>
            <a:off x="3625622" y="4990041"/>
            <a:ext cx="2132241" cy="707886"/>
          </a:xfrm>
          <a:prstGeom prst="rect">
            <a:avLst/>
          </a:prstGeom>
          <a:noFill/>
        </p:spPr>
        <p:txBody>
          <a:bodyPr wrap="square" rtlCol="0">
            <a:spAutoFit/>
          </a:bodyPr>
          <a:lstStyle/>
          <a:p>
            <a:r>
              <a:rPr lang="en-US" sz="2000" dirty="0" smtClean="0">
                <a:solidFill>
                  <a:schemeClr val="tx1">
                    <a:lumMod val="65000"/>
                    <a:lumOff val="35000"/>
                  </a:schemeClr>
                </a:solidFill>
              </a:rPr>
              <a:t>Education</a:t>
            </a:r>
          </a:p>
          <a:p>
            <a:r>
              <a:rPr lang="en-US" sz="2000" dirty="0" smtClean="0">
                <a:solidFill>
                  <a:schemeClr val="tx1">
                    <a:lumMod val="65000"/>
                    <a:lumOff val="35000"/>
                  </a:schemeClr>
                </a:solidFill>
              </a:rPr>
              <a:t>Energy</a:t>
            </a:r>
          </a:p>
        </p:txBody>
      </p:sp>
      <p:sp>
        <p:nvSpPr>
          <p:cNvPr id="19" name="TextBox 18"/>
          <p:cNvSpPr txBox="1"/>
          <p:nvPr/>
        </p:nvSpPr>
        <p:spPr>
          <a:xfrm>
            <a:off x="5500687" y="4990041"/>
            <a:ext cx="2132241" cy="707886"/>
          </a:xfrm>
          <a:prstGeom prst="rect">
            <a:avLst/>
          </a:prstGeom>
          <a:noFill/>
        </p:spPr>
        <p:txBody>
          <a:bodyPr wrap="square" rtlCol="0">
            <a:spAutoFit/>
          </a:bodyPr>
          <a:lstStyle/>
          <a:p>
            <a:r>
              <a:rPr lang="en-US" sz="2000" dirty="0" smtClean="0">
                <a:solidFill>
                  <a:schemeClr val="tx1">
                    <a:lumMod val="65000"/>
                    <a:lumOff val="35000"/>
                  </a:schemeClr>
                </a:solidFill>
              </a:rPr>
              <a:t>Insurance</a:t>
            </a:r>
          </a:p>
          <a:p>
            <a:r>
              <a:rPr lang="en-US" sz="2000" dirty="0" smtClean="0">
                <a:solidFill>
                  <a:schemeClr val="tx1">
                    <a:lumMod val="65000"/>
                    <a:lumOff val="35000"/>
                  </a:schemeClr>
                </a:solidFill>
              </a:rPr>
              <a:t>Safety</a:t>
            </a:r>
            <a:endParaRPr lang="en-US" sz="2000" dirty="0">
              <a:solidFill>
                <a:schemeClr val="tx1">
                  <a:lumMod val="65000"/>
                  <a:lumOff val="35000"/>
                </a:schemeClr>
              </a:solidFill>
            </a:endParaRPr>
          </a:p>
        </p:txBody>
      </p:sp>
      <p:sp>
        <p:nvSpPr>
          <p:cNvPr id="20" name="TextBox 19"/>
          <p:cNvSpPr txBox="1"/>
          <p:nvPr/>
        </p:nvSpPr>
        <p:spPr>
          <a:xfrm>
            <a:off x="7682590" y="4990041"/>
            <a:ext cx="2132241" cy="707886"/>
          </a:xfrm>
          <a:prstGeom prst="rect">
            <a:avLst/>
          </a:prstGeom>
          <a:noFill/>
        </p:spPr>
        <p:txBody>
          <a:bodyPr wrap="square" rtlCol="0">
            <a:spAutoFit/>
          </a:bodyPr>
          <a:lstStyle/>
          <a:p>
            <a:r>
              <a:rPr lang="en-US" sz="2000" dirty="0" smtClean="0">
                <a:solidFill>
                  <a:schemeClr val="tx1">
                    <a:lumMod val="65000"/>
                    <a:lumOff val="35000"/>
                  </a:schemeClr>
                </a:solidFill>
              </a:rPr>
              <a:t>Statistics</a:t>
            </a:r>
          </a:p>
          <a:p>
            <a:r>
              <a:rPr lang="en-US" sz="2000" dirty="0" smtClean="0">
                <a:solidFill>
                  <a:schemeClr val="tx1">
                    <a:lumMod val="65000"/>
                    <a:lumOff val="35000"/>
                  </a:schemeClr>
                </a:solidFill>
              </a:rPr>
              <a:t>Sustainability</a:t>
            </a:r>
            <a:endParaRPr lang="en-US" sz="2000" dirty="0">
              <a:solidFill>
                <a:schemeClr val="tx1">
                  <a:lumMod val="65000"/>
                  <a:lumOff val="35000"/>
                </a:schemeClr>
              </a:solidFill>
            </a:endParaRPr>
          </a:p>
        </p:txBody>
      </p:sp>
      <p:sp>
        <p:nvSpPr>
          <p:cNvPr id="21" name="TextBox 20"/>
          <p:cNvSpPr txBox="1"/>
          <p:nvPr/>
        </p:nvSpPr>
        <p:spPr>
          <a:xfrm>
            <a:off x="9831160" y="5016200"/>
            <a:ext cx="2132241" cy="400110"/>
          </a:xfrm>
          <a:prstGeom prst="rect">
            <a:avLst/>
          </a:prstGeom>
          <a:noFill/>
        </p:spPr>
        <p:txBody>
          <a:bodyPr wrap="square" rtlCol="0">
            <a:spAutoFit/>
          </a:bodyPr>
          <a:lstStyle/>
          <a:p>
            <a:r>
              <a:rPr lang="en-US" sz="2000" dirty="0" smtClean="0">
                <a:solidFill>
                  <a:schemeClr val="tx1">
                    <a:lumMod val="65000"/>
                    <a:lumOff val="35000"/>
                  </a:schemeClr>
                </a:solidFill>
              </a:rPr>
              <a:t>Technical</a:t>
            </a:r>
            <a:endParaRPr lang="en-US" sz="2000" dirty="0">
              <a:solidFill>
                <a:schemeClr val="tx1">
                  <a:lumMod val="65000"/>
                  <a:lumOff val="35000"/>
                </a:schemeClr>
              </a:solidFill>
            </a:endParaRPr>
          </a:p>
        </p:txBody>
      </p:sp>
      <p:sp>
        <p:nvSpPr>
          <p:cNvPr id="25" name="TextBox 24"/>
          <p:cNvSpPr txBox="1"/>
          <p:nvPr/>
        </p:nvSpPr>
        <p:spPr>
          <a:xfrm>
            <a:off x="5500687" y="1406425"/>
            <a:ext cx="6462714" cy="1477328"/>
          </a:xfrm>
          <a:prstGeom prst="rect">
            <a:avLst/>
          </a:prstGeom>
          <a:noFill/>
        </p:spPr>
        <p:txBody>
          <a:bodyPr wrap="square" rtlCol="0">
            <a:spAutoFit/>
          </a:bodyPr>
          <a:lstStyle/>
          <a:p>
            <a:r>
              <a:rPr lang="en-US" dirty="0">
                <a:solidFill>
                  <a:schemeClr val="bg1"/>
                </a:solidFill>
              </a:rPr>
              <a:t>The Metal Building Manufacturers Association (MBMA) serves as the voice of the metal building systems industry, providing leadership, research, and education to increase the prominence and usage of metal building systems. MBMA plays a lead role in research and engineering, and influences codes and standards.</a:t>
            </a:r>
          </a:p>
        </p:txBody>
      </p:sp>
      <p:sp>
        <p:nvSpPr>
          <p:cNvPr id="26" name="Slide Number Placeholder 25"/>
          <p:cNvSpPr>
            <a:spLocks noGrp="1"/>
          </p:cNvSpPr>
          <p:nvPr>
            <p:ph type="sldNum" sz="quarter" idx="12"/>
          </p:nvPr>
        </p:nvSpPr>
        <p:spPr/>
        <p:txBody>
          <a:bodyPr/>
          <a:lstStyle/>
          <a:p>
            <a:fld id="{48F63A3B-78C7-47BE-AE5E-E10140E04643}" type="slidenum">
              <a:rPr lang="en-US" smtClean="0"/>
              <a:pPr/>
              <a:t>12</a:t>
            </a:fld>
            <a:endParaRPr lang="en-US" dirty="0"/>
          </a:p>
        </p:txBody>
      </p:sp>
      <p:sp>
        <p:nvSpPr>
          <p:cNvPr id="27" name="TextBox 26"/>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1021155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9" name="Picture 8"/>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1" y="1153886"/>
            <a:ext cx="5105399" cy="1992083"/>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MARKETING &amp; BENCHMARKING</a:t>
            </a:r>
            <a:endParaRPr lang="en-US" sz="2800" dirty="0">
              <a:solidFill>
                <a:schemeClr val="bg1"/>
              </a:solidFill>
            </a:endParaRPr>
          </a:p>
        </p:txBody>
      </p:sp>
      <p:sp>
        <p:nvSpPr>
          <p:cNvPr id="11" name="Rectangle 10"/>
          <p:cNvSpPr/>
          <p:nvPr/>
        </p:nvSpPr>
        <p:spPr>
          <a:xfrm>
            <a:off x="1025979" y="3310782"/>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Marketing and Benchmarking Reports</a:t>
            </a:r>
          </a:p>
        </p:txBody>
      </p:sp>
      <p:sp>
        <p:nvSpPr>
          <p:cNvPr id="12" name="Rectangle 11"/>
          <p:cNvSpPr/>
          <p:nvPr/>
        </p:nvSpPr>
        <p:spPr>
          <a:xfrm>
            <a:off x="1025978" y="3772447"/>
            <a:ext cx="10850335" cy="2400657"/>
          </a:xfrm>
          <a:prstGeom prst="rect">
            <a:avLst/>
          </a:prstGeom>
        </p:spPr>
        <p:txBody>
          <a:bodyPr wrap="square">
            <a:spAutoFit/>
          </a:bodyPr>
          <a:lstStyle/>
          <a:p>
            <a:pPr>
              <a:spcAft>
                <a:spcPts val="1200"/>
              </a:spcAft>
            </a:pPr>
            <a:r>
              <a:rPr lang="en-US" sz="2000" dirty="0">
                <a:solidFill>
                  <a:schemeClr val="tx1">
                    <a:lumMod val="65000"/>
                    <a:lumOff val="35000"/>
                  </a:schemeClr>
                </a:solidFill>
              </a:rPr>
              <a:t>MBMA has developed a comprehensive statistical program for our members. Associate members each receive, as a members-only benefit, copies of the compilations for the following statistics reports - which cannot be obtained anywhere else</a:t>
            </a:r>
            <a:r>
              <a:rPr lang="en-US" sz="2000" dirty="0" smtClean="0">
                <a:solidFill>
                  <a:schemeClr val="tx1">
                    <a:lumMod val="65000"/>
                    <a:lumOff val="35000"/>
                  </a:schemeClr>
                </a:solidFill>
              </a:rPr>
              <a:t>.</a:t>
            </a:r>
          </a:p>
          <a:p>
            <a:pPr marL="742950" lvl="1" indent="-285750">
              <a:buFont typeface="Arial" panose="020B0604020202020204" pitchFamily="34" charset="0"/>
              <a:buChar char="•"/>
            </a:pPr>
            <a:r>
              <a:rPr lang="en-US" sz="2000" dirty="0" smtClean="0">
                <a:solidFill>
                  <a:schemeClr val="tx1">
                    <a:lumMod val="65000"/>
                    <a:lumOff val="35000"/>
                  </a:schemeClr>
                </a:solidFill>
              </a:rPr>
              <a:t>Square </a:t>
            </a:r>
            <a:r>
              <a:rPr lang="en-US" sz="2000" dirty="0">
                <a:solidFill>
                  <a:schemeClr val="tx1">
                    <a:lumMod val="65000"/>
                    <a:lumOff val="35000"/>
                  </a:schemeClr>
                </a:solidFill>
              </a:rPr>
              <a:t>Footage Report </a:t>
            </a:r>
            <a:r>
              <a:rPr lang="en-US" sz="2000" dirty="0" smtClean="0">
                <a:solidFill>
                  <a:schemeClr val="tx1">
                    <a:lumMod val="65000"/>
                    <a:lumOff val="35000"/>
                  </a:schemeClr>
                </a:solidFill>
              </a:rPr>
              <a:t>	(</a:t>
            </a:r>
            <a:r>
              <a:rPr lang="en-US" sz="2000" dirty="0">
                <a:solidFill>
                  <a:schemeClr val="tx1">
                    <a:lumMod val="65000"/>
                    <a:lumOff val="35000"/>
                  </a:schemeClr>
                </a:solidFill>
              </a:rPr>
              <a:t>monthly)</a:t>
            </a:r>
          </a:p>
          <a:p>
            <a:pPr marL="742950" lvl="1" indent="-285750">
              <a:buFont typeface="Arial" panose="020B0604020202020204" pitchFamily="34" charset="0"/>
              <a:buChar char="•"/>
            </a:pPr>
            <a:r>
              <a:rPr lang="en-US" sz="2000" dirty="0" smtClean="0">
                <a:solidFill>
                  <a:schemeClr val="tx1">
                    <a:lumMod val="65000"/>
                    <a:lumOff val="35000"/>
                  </a:schemeClr>
                </a:solidFill>
              </a:rPr>
              <a:t>Business </a:t>
            </a:r>
            <a:r>
              <a:rPr lang="en-US" sz="2000" dirty="0">
                <a:solidFill>
                  <a:schemeClr val="tx1">
                    <a:lumMod val="65000"/>
                    <a:lumOff val="35000"/>
                  </a:schemeClr>
                </a:solidFill>
              </a:rPr>
              <a:t>Conditions </a:t>
            </a:r>
            <a:r>
              <a:rPr lang="en-US" sz="2000" dirty="0" smtClean="0">
                <a:solidFill>
                  <a:schemeClr val="tx1">
                    <a:lumMod val="65000"/>
                    <a:lumOff val="35000"/>
                  </a:schemeClr>
                </a:solidFill>
              </a:rPr>
              <a:t>Report	(</a:t>
            </a:r>
            <a:r>
              <a:rPr lang="en-US" sz="2000" dirty="0">
                <a:solidFill>
                  <a:schemeClr val="tx1">
                    <a:lumMod val="65000"/>
                    <a:lumOff val="35000"/>
                  </a:schemeClr>
                </a:solidFill>
              </a:rPr>
              <a:t>monthly)</a:t>
            </a:r>
          </a:p>
          <a:p>
            <a:pPr marL="742950" lvl="1" indent="-285750">
              <a:buFont typeface="Arial" panose="020B0604020202020204" pitchFamily="34" charset="0"/>
              <a:buChar char="•"/>
            </a:pPr>
            <a:r>
              <a:rPr lang="en-US" sz="2000" dirty="0" smtClean="0">
                <a:solidFill>
                  <a:schemeClr val="tx1">
                    <a:lumMod val="65000"/>
                    <a:lumOff val="35000"/>
                  </a:schemeClr>
                </a:solidFill>
              </a:rPr>
              <a:t>End-Use </a:t>
            </a:r>
            <a:r>
              <a:rPr lang="en-US" sz="2000" dirty="0">
                <a:solidFill>
                  <a:schemeClr val="tx1">
                    <a:lumMod val="65000"/>
                    <a:lumOff val="35000"/>
                  </a:schemeClr>
                </a:solidFill>
              </a:rPr>
              <a:t>Report </a:t>
            </a:r>
            <a:r>
              <a:rPr lang="en-US" sz="2000" dirty="0" smtClean="0">
                <a:solidFill>
                  <a:schemeClr val="tx1">
                    <a:lumMod val="65000"/>
                    <a:lumOff val="35000"/>
                  </a:schemeClr>
                </a:solidFill>
              </a:rPr>
              <a:t>		(</a:t>
            </a:r>
            <a:r>
              <a:rPr lang="en-US" sz="2000" dirty="0">
                <a:solidFill>
                  <a:schemeClr val="tx1">
                    <a:lumMod val="65000"/>
                    <a:lumOff val="35000"/>
                  </a:schemeClr>
                </a:solidFill>
              </a:rPr>
              <a:t>annual)</a:t>
            </a:r>
          </a:p>
          <a:p>
            <a:endParaRPr lang="en-US" sz="2000" dirty="0" smtClean="0"/>
          </a:p>
        </p:txBody>
      </p:sp>
      <p:sp>
        <p:nvSpPr>
          <p:cNvPr id="15" name="Rectangle 14"/>
          <p:cNvSpPr/>
          <p:nvPr/>
        </p:nvSpPr>
        <p:spPr>
          <a:xfrm>
            <a:off x="5203371" y="1153887"/>
            <a:ext cx="6988629" cy="1992083"/>
          </a:xfrm>
          <a:prstGeom prst="rect">
            <a:avLst/>
          </a:prstGeom>
          <a:solidFill>
            <a:srgbClr val="44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80313" y="1393372"/>
            <a:ext cx="5867401" cy="1323439"/>
          </a:xfrm>
          <a:prstGeom prst="rect">
            <a:avLst/>
          </a:prstGeom>
          <a:noFill/>
        </p:spPr>
        <p:txBody>
          <a:bodyPr wrap="square" rtlCol="0">
            <a:spAutoFit/>
          </a:bodyPr>
          <a:lstStyle/>
          <a:p>
            <a:r>
              <a:rPr lang="en-US" sz="2000" dirty="0">
                <a:solidFill>
                  <a:schemeClr val="bg1"/>
                </a:solidFill>
              </a:rPr>
              <a:t>The metal building systems industry is on the rise and MBMA is providing the knowledge, research, and leadership, to help it achieve more success and greater market share.</a:t>
            </a:r>
            <a:endParaRPr lang="en-US" dirty="0"/>
          </a:p>
        </p:txBody>
      </p:sp>
      <p:sp>
        <p:nvSpPr>
          <p:cNvPr id="3" name="TextBox 2"/>
          <p:cNvSpPr txBox="1"/>
          <p:nvPr/>
        </p:nvSpPr>
        <p:spPr>
          <a:xfrm>
            <a:off x="6433455" y="4847317"/>
            <a:ext cx="5279572" cy="707886"/>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solidFill>
                  <a:schemeClr val="tx1">
                    <a:lumMod val="65000"/>
                    <a:lumOff val="35000"/>
                  </a:schemeClr>
                </a:solidFill>
              </a:rPr>
              <a:t>Roof &amp; Wall Panel Report 	(annual)</a:t>
            </a:r>
          </a:p>
          <a:p>
            <a:pPr marL="742950" lvl="1" indent="-285750">
              <a:buFont typeface="Arial" panose="020B0604020202020204" pitchFamily="34" charset="0"/>
              <a:buChar char="•"/>
            </a:pPr>
            <a:r>
              <a:rPr lang="en-US" sz="2000" dirty="0">
                <a:solidFill>
                  <a:schemeClr val="tx1">
                    <a:lumMod val="65000"/>
                    <a:lumOff val="35000"/>
                  </a:schemeClr>
                </a:solidFill>
              </a:rPr>
              <a:t>County Shipment Report 	(quarterly)</a:t>
            </a:r>
          </a:p>
        </p:txBody>
      </p:sp>
      <p:sp>
        <p:nvSpPr>
          <p:cNvPr id="10" name="Slide Number Placeholder 9"/>
          <p:cNvSpPr>
            <a:spLocks noGrp="1"/>
          </p:cNvSpPr>
          <p:nvPr>
            <p:ph type="sldNum" sz="quarter" idx="12"/>
          </p:nvPr>
        </p:nvSpPr>
        <p:spPr/>
        <p:txBody>
          <a:bodyPr/>
          <a:lstStyle/>
          <a:p>
            <a:fld id="{48F63A3B-78C7-47BE-AE5E-E10140E04643}" type="slidenum">
              <a:rPr lang="en-US" smtClean="0"/>
              <a:pPr/>
              <a:t>13</a:t>
            </a:fld>
            <a:endParaRPr lang="en-US" dirty="0"/>
          </a:p>
        </p:txBody>
      </p:sp>
      <p:sp>
        <p:nvSpPr>
          <p:cNvPr id="24" name="TextBox 23"/>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3352335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13" name="Picture 1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10888" y="1153886"/>
            <a:ext cx="5131525" cy="1996980"/>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MEMBERSHIP</a:t>
            </a:r>
            <a:endParaRPr lang="en-US" sz="2800" dirty="0">
              <a:solidFill>
                <a:schemeClr val="bg1"/>
              </a:solidFill>
            </a:endParaRPr>
          </a:p>
        </p:txBody>
      </p:sp>
      <p:sp>
        <p:nvSpPr>
          <p:cNvPr id="11" name="Rectangle 10"/>
          <p:cNvSpPr/>
          <p:nvPr/>
        </p:nvSpPr>
        <p:spPr>
          <a:xfrm>
            <a:off x="1025979" y="3310782"/>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Eligibility</a:t>
            </a:r>
          </a:p>
        </p:txBody>
      </p:sp>
      <p:sp>
        <p:nvSpPr>
          <p:cNvPr id="12" name="Rectangle 11"/>
          <p:cNvSpPr/>
          <p:nvPr/>
        </p:nvSpPr>
        <p:spPr>
          <a:xfrm>
            <a:off x="1025979" y="3932363"/>
            <a:ext cx="10850335" cy="1400383"/>
          </a:xfrm>
          <a:prstGeom prst="rect">
            <a:avLst/>
          </a:prstGeom>
        </p:spPr>
        <p:txBody>
          <a:bodyPr wrap="square">
            <a:spAutoFit/>
          </a:bodyPr>
          <a:lstStyle/>
          <a:p>
            <a:pPr>
              <a:spcAft>
                <a:spcPts val="600"/>
              </a:spcAft>
            </a:pPr>
            <a:r>
              <a:rPr lang="en-US" sz="2000" dirty="0">
                <a:solidFill>
                  <a:srgbClr val="C4672A"/>
                </a:solidFill>
              </a:rPr>
              <a:t>Associate Membership</a:t>
            </a:r>
          </a:p>
          <a:p>
            <a:pPr>
              <a:spcAft>
                <a:spcPts val="1200"/>
              </a:spcAft>
            </a:pPr>
            <a:r>
              <a:rPr lang="en-US" sz="2000" dirty="0">
                <a:solidFill>
                  <a:schemeClr val="tx1">
                    <a:lumMod val="65000"/>
                    <a:lumOff val="35000"/>
                  </a:schemeClr>
                </a:solidFill>
              </a:rPr>
              <a:t>Entities (except those eligible for Building Systems membership) which regularly supply raw materials, products or services to metal building systems members, or other categories as determined by the Board from time to time, shall be eligible to be MBMA Associate members.</a:t>
            </a:r>
            <a:endParaRPr lang="en-US" sz="2000" dirty="0" smtClean="0"/>
          </a:p>
        </p:txBody>
      </p:sp>
      <p:sp>
        <p:nvSpPr>
          <p:cNvPr id="15" name="Rectangle 14"/>
          <p:cNvSpPr/>
          <p:nvPr/>
        </p:nvSpPr>
        <p:spPr>
          <a:xfrm>
            <a:off x="5214257" y="1153887"/>
            <a:ext cx="6977743" cy="1992083"/>
          </a:xfrm>
          <a:prstGeom prst="rect">
            <a:avLst/>
          </a:prstGeom>
          <a:solidFill>
            <a:srgbClr val="70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06143" y="1332210"/>
            <a:ext cx="6041572" cy="1631216"/>
          </a:xfrm>
          <a:prstGeom prst="rect">
            <a:avLst/>
          </a:prstGeom>
          <a:noFill/>
        </p:spPr>
        <p:txBody>
          <a:bodyPr wrap="square" rtlCol="0">
            <a:spAutoFit/>
          </a:bodyPr>
          <a:lstStyle/>
          <a:p>
            <a:r>
              <a:rPr lang="en-US" sz="2000" dirty="0">
                <a:solidFill>
                  <a:schemeClr val="bg1"/>
                </a:solidFill>
              </a:rPr>
              <a:t>The MBMA Associate membership program was developed to serve the industry’s ancillary manufacturers and suppliers. Associate members help shape MBMA’s direction and activities through such affiliations as the Associate Member Advisory Council.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14</a:t>
            </a:fld>
            <a:endParaRPr lang="en-US" dirty="0"/>
          </a:p>
        </p:txBody>
      </p:sp>
      <p:sp>
        <p:nvSpPr>
          <p:cNvPr id="17" name="TextBox 16"/>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87043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MEMBERSHIP</a:t>
            </a:r>
            <a:endParaRPr lang="en-US" sz="2800" dirty="0">
              <a:solidFill>
                <a:schemeClr val="bg1"/>
              </a:solidFill>
            </a:endParaRPr>
          </a:p>
        </p:txBody>
      </p:sp>
      <p:sp>
        <p:nvSpPr>
          <p:cNvPr id="11" name="Rectangle 10"/>
          <p:cNvSpPr/>
          <p:nvPr/>
        </p:nvSpPr>
        <p:spPr>
          <a:xfrm>
            <a:off x="838200" y="1175657"/>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Fees</a:t>
            </a:r>
          </a:p>
        </p:txBody>
      </p:sp>
      <p:sp>
        <p:nvSpPr>
          <p:cNvPr id="3" name="Rectangle 2"/>
          <p:cNvSpPr/>
          <p:nvPr/>
        </p:nvSpPr>
        <p:spPr>
          <a:xfrm>
            <a:off x="838200" y="1528465"/>
            <a:ext cx="11261271" cy="4708981"/>
          </a:xfrm>
          <a:prstGeom prst="rect">
            <a:avLst/>
          </a:prstGeom>
        </p:spPr>
        <p:txBody>
          <a:bodyPr wrap="square">
            <a:spAutoFit/>
          </a:bodyPr>
          <a:lstStyle/>
          <a:p>
            <a:pPr>
              <a:spcAft>
                <a:spcPts val="1200"/>
              </a:spcAft>
            </a:pPr>
            <a:r>
              <a:rPr lang="en-US" sz="2000" dirty="0">
                <a:solidFill>
                  <a:schemeClr val="tx1">
                    <a:lumMod val="65000"/>
                    <a:lumOff val="35000"/>
                  </a:schemeClr>
                </a:solidFill>
                <a:ea typeface="Times New Roman" panose="02020603050405020304" pitchFamily="18" charset="0"/>
              </a:rPr>
              <a:t>The fee structure for Associate Members </a:t>
            </a:r>
            <a:r>
              <a:rPr lang="en-US" sz="2000" dirty="0" smtClean="0">
                <a:solidFill>
                  <a:schemeClr val="tx1">
                    <a:lumMod val="65000"/>
                    <a:lumOff val="35000"/>
                  </a:schemeClr>
                </a:solidFill>
                <a:ea typeface="Times New Roman" panose="02020603050405020304" pitchFamily="18" charset="0"/>
              </a:rPr>
              <a:t>is </a:t>
            </a:r>
            <a:r>
              <a:rPr lang="en-US" sz="2000" dirty="0">
                <a:solidFill>
                  <a:schemeClr val="tx1">
                    <a:lumMod val="65000"/>
                    <a:lumOff val="35000"/>
                  </a:schemeClr>
                </a:solidFill>
                <a:ea typeface="Times New Roman" panose="02020603050405020304" pitchFamily="18" charset="0"/>
              </a:rPr>
              <a:t>as follows.  Please contact MBMA for the most up-to-date fee schedule and descriptions.</a:t>
            </a:r>
          </a:p>
          <a:p>
            <a:pPr marL="800100" lvl="1" indent="-342900">
              <a:spcAft>
                <a:spcPts val="600"/>
              </a:spcAft>
              <a:buFont typeface="Wingdings" panose="05000000000000000000" pitchFamily="2" charset="2"/>
              <a:buChar char="§"/>
            </a:pPr>
            <a:r>
              <a:rPr lang="en-US" sz="2000" b="1" dirty="0" smtClean="0">
                <a:solidFill>
                  <a:schemeClr val="tx1">
                    <a:lumMod val="65000"/>
                    <a:lumOff val="35000"/>
                  </a:schemeClr>
                </a:solidFill>
                <a:ea typeface="Times New Roman" panose="02020603050405020304" pitchFamily="18" charset="0"/>
              </a:rPr>
              <a:t>Category </a:t>
            </a:r>
            <a:r>
              <a:rPr lang="en-US" sz="2000" b="1" dirty="0">
                <a:solidFill>
                  <a:schemeClr val="tx1">
                    <a:lumMod val="65000"/>
                    <a:lumOff val="35000"/>
                  </a:schemeClr>
                </a:solidFill>
                <a:ea typeface="Times New Roman" panose="02020603050405020304" pitchFamily="18" charset="0"/>
              </a:rPr>
              <a:t>I </a:t>
            </a:r>
            <a:r>
              <a:rPr lang="en-US" sz="2000" dirty="0">
                <a:solidFill>
                  <a:schemeClr val="tx1">
                    <a:lumMod val="65000"/>
                    <a:lumOff val="35000"/>
                  </a:schemeClr>
                </a:solidFill>
                <a:ea typeface="Times New Roman" panose="02020603050405020304" pitchFamily="18" charset="0"/>
              </a:rPr>
              <a:t>- Complimentary Membership for all AISI members in good standing who serve on the Construction Marketing Committee that co-funds MBMA projects.</a:t>
            </a:r>
          </a:p>
          <a:p>
            <a:pPr marL="800100" lvl="1" indent="-342900">
              <a:spcAft>
                <a:spcPts val="600"/>
              </a:spcAft>
              <a:buFont typeface="Wingdings" panose="05000000000000000000" pitchFamily="2" charset="2"/>
              <a:buChar char="§"/>
            </a:pPr>
            <a:r>
              <a:rPr lang="en-US" sz="2000" b="1" dirty="0">
                <a:solidFill>
                  <a:schemeClr val="tx1">
                    <a:lumMod val="65000"/>
                    <a:lumOff val="35000"/>
                  </a:schemeClr>
                </a:solidFill>
                <a:ea typeface="Times New Roman" panose="02020603050405020304" pitchFamily="18" charset="0"/>
              </a:rPr>
              <a:t>Category II </a:t>
            </a:r>
            <a:r>
              <a:rPr lang="en-US" sz="2000" dirty="0">
                <a:solidFill>
                  <a:schemeClr val="tx1">
                    <a:lumMod val="65000"/>
                    <a:lumOff val="35000"/>
                  </a:schemeClr>
                </a:solidFill>
                <a:ea typeface="Times New Roman" panose="02020603050405020304" pitchFamily="18" charset="0"/>
              </a:rPr>
              <a:t>- More than $10 Million in annual sales - </a:t>
            </a:r>
            <a:r>
              <a:rPr lang="en-US" sz="2000" dirty="0" smtClean="0">
                <a:solidFill>
                  <a:schemeClr val="tx1">
                    <a:lumMod val="65000"/>
                    <a:lumOff val="35000"/>
                  </a:schemeClr>
                </a:solidFill>
                <a:ea typeface="Times New Roman" panose="02020603050405020304" pitchFamily="18" charset="0"/>
              </a:rPr>
              <a:t>$16,154 </a:t>
            </a:r>
            <a:r>
              <a:rPr lang="en-US" sz="2000" dirty="0">
                <a:solidFill>
                  <a:schemeClr val="tx1">
                    <a:lumMod val="65000"/>
                    <a:lumOff val="35000"/>
                  </a:schemeClr>
                </a:solidFill>
                <a:ea typeface="Times New Roman" panose="02020603050405020304" pitchFamily="18" charset="0"/>
              </a:rPr>
              <a:t>per year </a:t>
            </a:r>
          </a:p>
          <a:p>
            <a:pPr marL="800100" lvl="1" indent="-342900">
              <a:spcAft>
                <a:spcPts val="600"/>
              </a:spcAft>
              <a:buFont typeface="Wingdings" panose="05000000000000000000" pitchFamily="2" charset="2"/>
              <a:buChar char="§"/>
            </a:pPr>
            <a:r>
              <a:rPr lang="en-US" sz="2000" b="1" dirty="0">
                <a:solidFill>
                  <a:schemeClr val="tx1">
                    <a:lumMod val="65000"/>
                    <a:lumOff val="35000"/>
                  </a:schemeClr>
                </a:solidFill>
                <a:ea typeface="Times New Roman" panose="02020603050405020304" pitchFamily="18" charset="0"/>
              </a:rPr>
              <a:t>Category III </a:t>
            </a:r>
            <a:r>
              <a:rPr lang="en-US" sz="2000" dirty="0">
                <a:solidFill>
                  <a:schemeClr val="tx1">
                    <a:lumMod val="65000"/>
                    <a:lumOff val="35000"/>
                  </a:schemeClr>
                </a:solidFill>
                <a:ea typeface="Times New Roman" panose="02020603050405020304" pitchFamily="18" charset="0"/>
              </a:rPr>
              <a:t>- $6 Million to $10 Million - </a:t>
            </a:r>
            <a:r>
              <a:rPr lang="en-US" sz="2000" dirty="0" smtClean="0">
                <a:solidFill>
                  <a:schemeClr val="tx1">
                    <a:lumMod val="65000"/>
                    <a:lumOff val="35000"/>
                  </a:schemeClr>
                </a:solidFill>
                <a:ea typeface="Times New Roman" panose="02020603050405020304" pitchFamily="18" charset="0"/>
              </a:rPr>
              <a:t>$10,769 </a:t>
            </a:r>
            <a:r>
              <a:rPr lang="en-US" sz="2000" dirty="0">
                <a:solidFill>
                  <a:schemeClr val="tx1">
                    <a:lumMod val="65000"/>
                    <a:lumOff val="35000"/>
                  </a:schemeClr>
                </a:solidFill>
                <a:ea typeface="Times New Roman" panose="02020603050405020304" pitchFamily="18" charset="0"/>
              </a:rPr>
              <a:t>per year </a:t>
            </a:r>
          </a:p>
          <a:p>
            <a:pPr marL="800100" lvl="1" indent="-342900">
              <a:spcAft>
                <a:spcPts val="600"/>
              </a:spcAft>
              <a:buFont typeface="Wingdings" panose="05000000000000000000" pitchFamily="2" charset="2"/>
              <a:buChar char="§"/>
            </a:pPr>
            <a:r>
              <a:rPr lang="en-US" sz="2000" b="1" dirty="0">
                <a:solidFill>
                  <a:schemeClr val="tx1">
                    <a:lumMod val="65000"/>
                    <a:lumOff val="35000"/>
                  </a:schemeClr>
                </a:solidFill>
                <a:ea typeface="Times New Roman" panose="02020603050405020304" pitchFamily="18" charset="0"/>
              </a:rPr>
              <a:t>Category IV </a:t>
            </a:r>
            <a:r>
              <a:rPr lang="en-US" sz="2000" dirty="0">
                <a:solidFill>
                  <a:schemeClr val="tx1">
                    <a:lumMod val="65000"/>
                    <a:lumOff val="35000"/>
                  </a:schemeClr>
                </a:solidFill>
                <a:ea typeface="Times New Roman" panose="02020603050405020304" pitchFamily="18" charset="0"/>
              </a:rPr>
              <a:t>- $2 Million to $6 Million - $</a:t>
            </a:r>
            <a:r>
              <a:rPr lang="en-US" sz="2000" dirty="0" smtClean="0">
                <a:solidFill>
                  <a:schemeClr val="tx1">
                    <a:lumMod val="65000"/>
                    <a:lumOff val="35000"/>
                  </a:schemeClr>
                </a:solidFill>
                <a:ea typeface="Times New Roman" panose="02020603050405020304" pitchFamily="18" charset="0"/>
              </a:rPr>
              <a:t>5,385 </a:t>
            </a:r>
            <a:r>
              <a:rPr lang="en-US" sz="2000" dirty="0">
                <a:solidFill>
                  <a:schemeClr val="tx1">
                    <a:lumMod val="65000"/>
                    <a:lumOff val="35000"/>
                  </a:schemeClr>
                </a:solidFill>
                <a:ea typeface="Times New Roman" panose="02020603050405020304" pitchFamily="18" charset="0"/>
              </a:rPr>
              <a:t>per year</a:t>
            </a:r>
          </a:p>
          <a:p>
            <a:pPr marL="800100" lvl="1" indent="-342900">
              <a:spcAft>
                <a:spcPts val="600"/>
              </a:spcAft>
              <a:buFont typeface="Wingdings" panose="05000000000000000000" pitchFamily="2" charset="2"/>
              <a:buChar char="§"/>
            </a:pPr>
            <a:r>
              <a:rPr lang="en-US" sz="2000" b="1" dirty="0">
                <a:solidFill>
                  <a:schemeClr val="tx1">
                    <a:lumMod val="65000"/>
                    <a:lumOff val="35000"/>
                  </a:schemeClr>
                </a:solidFill>
                <a:ea typeface="Times New Roman" panose="02020603050405020304" pitchFamily="18" charset="0"/>
              </a:rPr>
              <a:t>Category V </a:t>
            </a:r>
            <a:r>
              <a:rPr lang="en-US" sz="2000" dirty="0">
                <a:solidFill>
                  <a:schemeClr val="tx1">
                    <a:lumMod val="65000"/>
                    <a:lumOff val="35000"/>
                  </a:schemeClr>
                </a:solidFill>
                <a:ea typeface="Times New Roman" panose="02020603050405020304" pitchFamily="18" charset="0"/>
              </a:rPr>
              <a:t>- Less than $2 Million - $</a:t>
            </a:r>
            <a:r>
              <a:rPr lang="en-US" sz="2000" dirty="0" smtClean="0">
                <a:solidFill>
                  <a:schemeClr val="tx1">
                    <a:lumMod val="65000"/>
                    <a:lumOff val="35000"/>
                  </a:schemeClr>
                </a:solidFill>
                <a:ea typeface="Times New Roman" panose="02020603050405020304" pitchFamily="18" charset="0"/>
              </a:rPr>
              <a:t>2,693 </a:t>
            </a:r>
            <a:r>
              <a:rPr lang="en-US" sz="2000" dirty="0">
                <a:solidFill>
                  <a:schemeClr val="tx1">
                    <a:lumMod val="65000"/>
                    <a:lumOff val="35000"/>
                  </a:schemeClr>
                </a:solidFill>
                <a:ea typeface="Times New Roman" panose="02020603050405020304" pitchFamily="18" charset="0"/>
              </a:rPr>
              <a:t>per year</a:t>
            </a:r>
          </a:p>
          <a:p>
            <a:pPr marL="800100" lvl="1" indent="-342900">
              <a:spcAft>
                <a:spcPts val="600"/>
              </a:spcAft>
              <a:buFont typeface="Wingdings" panose="05000000000000000000" pitchFamily="2" charset="2"/>
              <a:buChar char="§"/>
            </a:pPr>
            <a:r>
              <a:rPr lang="en-US" sz="2000" b="1" dirty="0">
                <a:solidFill>
                  <a:schemeClr val="tx1">
                    <a:lumMod val="65000"/>
                    <a:lumOff val="35000"/>
                  </a:schemeClr>
                </a:solidFill>
                <a:ea typeface="Times New Roman" panose="02020603050405020304" pitchFamily="18" charset="0"/>
              </a:rPr>
              <a:t>Category VI </a:t>
            </a:r>
            <a:r>
              <a:rPr lang="en-US" sz="2000" dirty="0">
                <a:solidFill>
                  <a:schemeClr val="tx1">
                    <a:lumMod val="65000"/>
                    <a:lumOff val="35000"/>
                  </a:schemeClr>
                </a:solidFill>
                <a:ea typeface="Times New Roman" panose="02020603050405020304" pitchFamily="18" charset="0"/>
              </a:rPr>
              <a:t>- Testing </a:t>
            </a:r>
            <a:r>
              <a:rPr lang="en-US" sz="2000" dirty="0" smtClean="0">
                <a:solidFill>
                  <a:schemeClr val="tx1">
                    <a:lumMod val="65000"/>
                    <a:lumOff val="35000"/>
                  </a:schemeClr>
                </a:solidFill>
                <a:ea typeface="Times New Roman" panose="02020603050405020304" pitchFamily="18" charset="0"/>
              </a:rPr>
              <a:t>Laboratory, Accredited </a:t>
            </a:r>
            <a:r>
              <a:rPr lang="en-US" sz="2000" dirty="0">
                <a:solidFill>
                  <a:schemeClr val="tx1">
                    <a:lumMod val="65000"/>
                    <a:lumOff val="35000"/>
                  </a:schemeClr>
                </a:solidFill>
                <a:ea typeface="Times New Roman" panose="02020603050405020304" pitchFamily="18" charset="0"/>
              </a:rPr>
              <a:t>Inspection </a:t>
            </a:r>
            <a:r>
              <a:rPr lang="en-US" sz="2000" dirty="0" smtClean="0">
                <a:solidFill>
                  <a:schemeClr val="tx1">
                    <a:lumMod val="65000"/>
                    <a:lumOff val="35000"/>
                  </a:schemeClr>
                </a:solidFill>
                <a:ea typeface="Times New Roman" panose="02020603050405020304" pitchFamily="18" charset="0"/>
              </a:rPr>
              <a:t>Agency, A/E Firm </a:t>
            </a:r>
            <a:r>
              <a:rPr lang="en-US" sz="2000" dirty="0">
                <a:solidFill>
                  <a:schemeClr val="tx1">
                    <a:lumMod val="65000"/>
                    <a:lumOff val="35000"/>
                  </a:schemeClr>
                </a:solidFill>
                <a:ea typeface="Times New Roman" panose="02020603050405020304" pitchFamily="18" charset="0"/>
              </a:rPr>
              <a:t>- $</a:t>
            </a:r>
            <a:r>
              <a:rPr lang="en-US" sz="2000" dirty="0" smtClean="0">
                <a:solidFill>
                  <a:schemeClr val="tx1">
                    <a:lumMod val="65000"/>
                    <a:lumOff val="35000"/>
                  </a:schemeClr>
                </a:solidFill>
                <a:ea typeface="Times New Roman" panose="02020603050405020304" pitchFamily="18" charset="0"/>
              </a:rPr>
              <a:t>1,077 </a:t>
            </a:r>
            <a:r>
              <a:rPr lang="en-US" sz="2000" dirty="0">
                <a:solidFill>
                  <a:schemeClr val="tx1">
                    <a:lumMod val="65000"/>
                    <a:lumOff val="35000"/>
                  </a:schemeClr>
                </a:solidFill>
                <a:ea typeface="Times New Roman" panose="02020603050405020304" pitchFamily="18" charset="0"/>
              </a:rPr>
              <a:t>per year</a:t>
            </a:r>
          </a:p>
          <a:p>
            <a:pPr marL="800100" lvl="1" indent="-342900">
              <a:spcAft>
                <a:spcPts val="600"/>
              </a:spcAft>
              <a:buFont typeface="Wingdings" panose="05000000000000000000" pitchFamily="2" charset="2"/>
              <a:buChar char="§"/>
            </a:pPr>
            <a:r>
              <a:rPr lang="en-US" sz="2000" b="1" dirty="0">
                <a:solidFill>
                  <a:schemeClr val="tx1">
                    <a:lumMod val="65000"/>
                    <a:lumOff val="35000"/>
                  </a:schemeClr>
                </a:solidFill>
                <a:ea typeface="Times New Roman" panose="02020603050405020304" pitchFamily="18" charset="0"/>
              </a:rPr>
              <a:t>Business Unit Category </a:t>
            </a:r>
            <a:r>
              <a:rPr lang="en-US" sz="2000" dirty="0">
                <a:solidFill>
                  <a:schemeClr val="tx1">
                    <a:lumMod val="65000"/>
                    <a:lumOff val="35000"/>
                  </a:schemeClr>
                </a:solidFill>
                <a:ea typeface="Times New Roman" panose="02020603050405020304" pitchFamily="18" charset="0"/>
              </a:rPr>
              <a:t>- $</a:t>
            </a:r>
            <a:r>
              <a:rPr lang="en-US" sz="2000" dirty="0" smtClean="0">
                <a:solidFill>
                  <a:schemeClr val="tx1">
                    <a:lumMod val="65000"/>
                    <a:lumOff val="35000"/>
                  </a:schemeClr>
                </a:solidFill>
                <a:ea typeface="Times New Roman" panose="02020603050405020304" pitchFamily="18" charset="0"/>
              </a:rPr>
              <a:t>1,077 </a:t>
            </a:r>
            <a:r>
              <a:rPr lang="en-US" sz="2000" dirty="0">
                <a:solidFill>
                  <a:schemeClr val="tx1">
                    <a:lumMod val="65000"/>
                    <a:lumOff val="35000"/>
                  </a:schemeClr>
                </a:solidFill>
                <a:ea typeface="Times New Roman" panose="02020603050405020304" pitchFamily="18" charset="0"/>
              </a:rPr>
              <a:t>per unit (the corporate entity with the highest shipments to the industry is to hold the full Associate membership.  All smaller entities within the corporate organization who wish to hold Associate membership in MBMA are eligible for Business Unit memberships.) </a:t>
            </a:r>
          </a:p>
        </p:txBody>
      </p:sp>
      <p:sp>
        <p:nvSpPr>
          <p:cNvPr id="6" name="Slide Number Placeholder 5"/>
          <p:cNvSpPr>
            <a:spLocks noGrp="1"/>
          </p:cNvSpPr>
          <p:nvPr>
            <p:ph type="sldNum" sz="quarter" idx="12"/>
          </p:nvPr>
        </p:nvSpPr>
        <p:spPr/>
        <p:txBody>
          <a:bodyPr/>
          <a:lstStyle/>
          <a:p>
            <a:fld id="{48F63A3B-78C7-47BE-AE5E-E10140E04643}" type="slidenum">
              <a:rPr lang="en-US" smtClean="0"/>
              <a:pPr/>
              <a:t>15</a:t>
            </a:fld>
            <a:endParaRPr lang="en-US" dirty="0"/>
          </a:p>
        </p:txBody>
      </p:sp>
      <p:sp>
        <p:nvSpPr>
          <p:cNvPr id="16" name="TextBox 15"/>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2643200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1" y="1153887"/>
            <a:ext cx="5148944" cy="1986093"/>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FREQUENTLY ASKED QUESTIONS</a:t>
            </a:r>
            <a:endParaRPr lang="en-US" sz="2800" dirty="0">
              <a:solidFill>
                <a:schemeClr val="bg1"/>
              </a:solidFill>
            </a:endParaRPr>
          </a:p>
        </p:txBody>
      </p:sp>
      <p:sp>
        <p:nvSpPr>
          <p:cNvPr id="11" name="Rectangle 10"/>
          <p:cNvSpPr/>
          <p:nvPr/>
        </p:nvSpPr>
        <p:spPr>
          <a:xfrm>
            <a:off x="1025979" y="3329691"/>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FAQS</a:t>
            </a:r>
          </a:p>
        </p:txBody>
      </p:sp>
      <p:sp>
        <p:nvSpPr>
          <p:cNvPr id="15" name="Rectangle 14"/>
          <p:cNvSpPr/>
          <p:nvPr/>
        </p:nvSpPr>
        <p:spPr>
          <a:xfrm>
            <a:off x="5246914" y="1153887"/>
            <a:ext cx="6945086" cy="1992083"/>
          </a:xfrm>
          <a:prstGeom prst="rect">
            <a:avLst/>
          </a:prstGeom>
          <a:solidFill>
            <a:srgbClr val="B2B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93229" y="1321324"/>
            <a:ext cx="5954486" cy="1631216"/>
          </a:xfrm>
          <a:prstGeom prst="rect">
            <a:avLst/>
          </a:prstGeom>
          <a:noFill/>
        </p:spPr>
        <p:txBody>
          <a:bodyPr wrap="square" rtlCol="0">
            <a:spAutoFit/>
          </a:bodyPr>
          <a:lstStyle/>
          <a:p>
            <a:r>
              <a:rPr lang="en-US" sz="2000" dirty="0">
                <a:solidFill>
                  <a:schemeClr val="bg1"/>
                </a:solidFill>
              </a:rPr>
              <a:t>MBMA Membership Helps Position Companies for Success. By becoming a member of MBMA, you can learn about MBMA’s research and code activities, energy and sustainability advancements, insurance and safety programs.</a:t>
            </a:r>
            <a:endParaRPr lang="en-US" dirty="0"/>
          </a:p>
        </p:txBody>
      </p:sp>
      <p:sp>
        <p:nvSpPr>
          <p:cNvPr id="5" name="Rectangle 4"/>
          <p:cNvSpPr/>
          <p:nvPr/>
        </p:nvSpPr>
        <p:spPr>
          <a:xfrm>
            <a:off x="1025979" y="3785366"/>
            <a:ext cx="10621736" cy="2031325"/>
          </a:xfrm>
          <a:prstGeom prst="rect">
            <a:avLst/>
          </a:prstGeom>
        </p:spPr>
        <p:txBody>
          <a:bodyPr wrap="square">
            <a:spAutoFit/>
          </a:bodyPr>
          <a:lstStyle/>
          <a:p>
            <a:r>
              <a:rPr lang="en-US" b="1" dirty="0">
                <a:solidFill>
                  <a:schemeClr val="tx1">
                    <a:lumMod val="65000"/>
                    <a:lumOff val="35000"/>
                  </a:schemeClr>
                </a:solidFill>
                <a:latin typeface="Calibri" panose="020F0502020204030204" pitchFamily="34" charset="0"/>
              </a:rPr>
              <a:t>Why are Associate Members so important to MBMA? </a:t>
            </a:r>
            <a:r>
              <a:rPr lang="en-US" dirty="0">
                <a:solidFill>
                  <a:schemeClr val="tx1">
                    <a:lumMod val="65000"/>
                    <a:lumOff val="35000"/>
                  </a:schemeClr>
                </a:solidFill>
                <a:latin typeface="Calibri" panose="020F0502020204030204" pitchFamily="34" charset="0"/>
              </a:rPr>
              <a:t>Not only do Associate Members supply needed financial support for industry projects, they also offer invaluable technical and business input which helps keep the industry ahead of the curve</a:t>
            </a:r>
            <a:r>
              <a:rPr lang="en-US" dirty="0" smtClean="0">
                <a:solidFill>
                  <a:schemeClr val="tx1">
                    <a:lumMod val="65000"/>
                    <a:lumOff val="35000"/>
                  </a:schemeClr>
                </a:solidFill>
                <a:latin typeface="Calibri" panose="020F0502020204030204" pitchFamily="34" charset="0"/>
              </a:rPr>
              <a:t>.</a:t>
            </a:r>
          </a:p>
          <a:p>
            <a:endParaRPr lang="en-US" dirty="0">
              <a:solidFill>
                <a:schemeClr val="tx1">
                  <a:lumMod val="65000"/>
                  <a:lumOff val="35000"/>
                </a:schemeClr>
              </a:solidFill>
              <a:latin typeface="Calibri" panose="020F0502020204030204" pitchFamily="34" charset="0"/>
            </a:endParaRPr>
          </a:p>
          <a:p>
            <a:r>
              <a:rPr lang="en-US" b="1" dirty="0">
                <a:solidFill>
                  <a:schemeClr val="tx1">
                    <a:lumMod val="65000"/>
                    <a:lumOff val="35000"/>
                  </a:schemeClr>
                </a:solidFill>
                <a:latin typeface="Calibri" panose="020F0502020204030204" pitchFamily="34" charset="0"/>
              </a:rPr>
              <a:t>Are Associate Members allowed to participate in MBMA committee activities? </a:t>
            </a:r>
            <a:r>
              <a:rPr lang="en-US" dirty="0">
                <a:solidFill>
                  <a:schemeClr val="tx1">
                    <a:lumMod val="65000"/>
                    <a:lumOff val="35000"/>
                  </a:schemeClr>
                </a:solidFill>
                <a:latin typeface="Calibri" panose="020F0502020204030204" pitchFamily="34" charset="0"/>
              </a:rPr>
              <a:t>Absolutely! Associate Members have the same rights to attend committee activities as the Building Systems members. In fact, everyone benefits as more perspectives go into any of the committee activities.</a:t>
            </a:r>
            <a:endParaRPr lang="en-US"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pPr/>
              <a:t>16</a:t>
            </a:fld>
            <a:endParaRPr lang="en-US" dirty="0"/>
          </a:p>
        </p:txBody>
      </p:sp>
      <p:sp>
        <p:nvSpPr>
          <p:cNvPr id="16" name="TextBox 15"/>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134828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FREQUENTLY ASKED QUESTIONS</a:t>
            </a:r>
            <a:endParaRPr lang="en-US" sz="2800" dirty="0">
              <a:solidFill>
                <a:schemeClr val="bg1"/>
              </a:solidFill>
            </a:endParaRPr>
          </a:p>
        </p:txBody>
      </p:sp>
      <p:sp>
        <p:nvSpPr>
          <p:cNvPr id="5" name="Rectangle 4"/>
          <p:cNvSpPr/>
          <p:nvPr/>
        </p:nvSpPr>
        <p:spPr>
          <a:xfrm>
            <a:off x="446315" y="1251857"/>
            <a:ext cx="11462657" cy="5078313"/>
          </a:xfrm>
          <a:prstGeom prst="rect">
            <a:avLst/>
          </a:prstGeom>
        </p:spPr>
        <p:txBody>
          <a:bodyPr wrap="square">
            <a:spAutoFit/>
          </a:bodyPr>
          <a:lstStyle/>
          <a:p>
            <a:r>
              <a:rPr lang="en-US" b="1" dirty="0">
                <a:solidFill>
                  <a:schemeClr val="tx1">
                    <a:lumMod val="65000"/>
                    <a:lumOff val="35000"/>
                  </a:schemeClr>
                </a:solidFill>
              </a:rPr>
              <a:t>I noticed that Associate Members can supply either products or services. What kinds of services would qualify? </a:t>
            </a:r>
            <a:r>
              <a:rPr lang="en-US" dirty="0">
                <a:solidFill>
                  <a:schemeClr val="tx1">
                    <a:lumMod val="65000"/>
                    <a:lumOff val="35000"/>
                  </a:schemeClr>
                </a:solidFill>
              </a:rPr>
              <a:t>Actually, we encourage membership for any service suppliers who might see MBMA’s Building Systems members as a primary customer base. Thus, companies who provide engineering software, architectural services, trucking services, environmental consulting, etc. could all be valid candidates for membership</a:t>
            </a:r>
            <a:r>
              <a:rPr lang="en-US" dirty="0" smtClean="0">
                <a:solidFill>
                  <a:schemeClr val="tx1">
                    <a:lumMod val="65000"/>
                    <a:lumOff val="35000"/>
                  </a:schemeClr>
                </a:solidFill>
              </a:rPr>
              <a:t>.</a:t>
            </a:r>
          </a:p>
          <a:p>
            <a:endParaRPr lang="en-US" dirty="0">
              <a:solidFill>
                <a:schemeClr val="tx1">
                  <a:lumMod val="65000"/>
                  <a:lumOff val="35000"/>
                </a:schemeClr>
              </a:solidFill>
            </a:endParaRPr>
          </a:p>
          <a:p>
            <a:r>
              <a:rPr lang="en-US" b="1" dirty="0" smtClean="0">
                <a:solidFill>
                  <a:schemeClr val="tx1">
                    <a:lumMod val="65000"/>
                    <a:lumOff val="35000"/>
                  </a:schemeClr>
                </a:solidFill>
              </a:rPr>
              <a:t>My component company sells products to MBMA Building Systems member companies but also fabricates an entire building system, am I qualified to be an Associate Member? </a:t>
            </a:r>
            <a:r>
              <a:rPr lang="en-US" dirty="0" smtClean="0">
                <a:solidFill>
                  <a:schemeClr val="tx1">
                    <a:lumMod val="65000"/>
                    <a:lumOff val="35000"/>
                  </a:schemeClr>
                </a:solidFill>
              </a:rPr>
              <a:t>Technically, yes, but our bylaws state that a company may not join as an Associate Member if it meets the requirements as a Building Systems member.</a:t>
            </a:r>
          </a:p>
          <a:p>
            <a:endParaRPr lang="en-US" dirty="0" smtClean="0">
              <a:solidFill>
                <a:schemeClr val="tx1">
                  <a:lumMod val="65000"/>
                  <a:lumOff val="35000"/>
                </a:schemeClr>
              </a:solidFill>
            </a:endParaRPr>
          </a:p>
          <a:p>
            <a:r>
              <a:rPr lang="en-US" b="1" dirty="0">
                <a:solidFill>
                  <a:schemeClr val="tx1">
                    <a:lumMod val="65000"/>
                    <a:lumOff val="35000"/>
                  </a:schemeClr>
                </a:solidFill>
              </a:rPr>
              <a:t>You state that Associate Members have preferred supplier status. Does this mean that Building Systems members will always buy from an Associate Member competing with a non-member? </a:t>
            </a:r>
            <a:r>
              <a:rPr lang="en-US" dirty="0">
                <a:solidFill>
                  <a:schemeClr val="tx1">
                    <a:lumMod val="65000"/>
                    <a:lumOff val="35000"/>
                  </a:schemeClr>
                </a:solidFill>
              </a:rPr>
              <a:t>No, the law does not allow for that kind of exclusivity. All Associate Members must earn the business of the Building Systems members. However, the Building Systems members recognize the support that the Associate Members give to the MBMA and will welcome their supply proposals</a:t>
            </a:r>
            <a:r>
              <a:rPr lang="en-US" dirty="0" smtClean="0">
                <a:solidFill>
                  <a:schemeClr val="tx1">
                    <a:lumMod val="65000"/>
                    <a:lumOff val="35000"/>
                  </a:schemeClr>
                </a:solidFill>
              </a:rPr>
              <a:t>.</a:t>
            </a:r>
          </a:p>
          <a:p>
            <a:endParaRPr lang="en-US" dirty="0">
              <a:solidFill>
                <a:schemeClr val="tx1">
                  <a:lumMod val="65000"/>
                  <a:lumOff val="35000"/>
                </a:schemeClr>
              </a:solidFill>
            </a:endParaRPr>
          </a:p>
          <a:p>
            <a:r>
              <a:rPr lang="en-US" b="1" dirty="0">
                <a:solidFill>
                  <a:schemeClr val="tx1">
                    <a:lumMod val="65000"/>
                    <a:lumOff val="35000"/>
                  </a:schemeClr>
                </a:solidFill>
              </a:rPr>
              <a:t>Are there any other advantages the Associate Members have in selling to the Building Systems members? </a:t>
            </a:r>
            <a:r>
              <a:rPr lang="en-US" dirty="0">
                <a:solidFill>
                  <a:schemeClr val="tx1">
                    <a:lumMod val="65000"/>
                    <a:lumOff val="35000"/>
                  </a:schemeClr>
                </a:solidFill>
              </a:rPr>
              <a:t>Yes. Besides exposure to the key Building Systems executives at the semi-annual board meetings, the Associate Members receive a list of purchasing contacts for each company and purchasing people are supplied with Associate Member lists as well.</a:t>
            </a:r>
          </a:p>
        </p:txBody>
      </p:sp>
      <p:sp>
        <p:nvSpPr>
          <p:cNvPr id="6" name="Slide Number Placeholder 5"/>
          <p:cNvSpPr>
            <a:spLocks noGrp="1"/>
          </p:cNvSpPr>
          <p:nvPr>
            <p:ph type="sldNum" sz="quarter" idx="12"/>
          </p:nvPr>
        </p:nvSpPr>
        <p:spPr/>
        <p:txBody>
          <a:bodyPr/>
          <a:lstStyle/>
          <a:p>
            <a:fld id="{48F63A3B-78C7-47BE-AE5E-E10140E04643}" type="slidenum">
              <a:rPr lang="en-US" smtClean="0"/>
              <a:pPr/>
              <a:t>17</a:t>
            </a:fld>
            <a:endParaRPr lang="en-US" dirty="0"/>
          </a:p>
        </p:txBody>
      </p:sp>
      <p:sp>
        <p:nvSpPr>
          <p:cNvPr id="13" name="TextBox 12"/>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13547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20" name="Snip Diagonal Corner Rectangle 19"/>
          <p:cNvSpPr/>
          <p:nvPr/>
        </p:nvSpPr>
        <p:spPr>
          <a:xfrm>
            <a:off x="7772401" y="3794409"/>
            <a:ext cx="3690256" cy="2123658"/>
          </a:xfrm>
          <a:prstGeom prst="snip2Diag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3" y="1153887"/>
            <a:ext cx="5105404" cy="1992084"/>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CONTACT</a:t>
            </a:r>
            <a:endParaRPr lang="en-US" sz="2800" dirty="0">
              <a:solidFill>
                <a:schemeClr val="bg1"/>
              </a:solidFill>
            </a:endParaRPr>
          </a:p>
        </p:txBody>
      </p:sp>
      <p:sp>
        <p:nvSpPr>
          <p:cNvPr id="15" name="Rectangle 14"/>
          <p:cNvSpPr/>
          <p:nvPr/>
        </p:nvSpPr>
        <p:spPr>
          <a:xfrm>
            <a:off x="5203371" y="1153887"/>
            <a:ext cx="6988629" cy="1992083"/>
          </a:xfrm>
          <a:prstGeom prst="rect">
            <a:avLst/>
          </a:prstGeom>
          <a:solidFill>
            <a:srgbClr val="44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EA7"/>
              </a:solidFill>
            </a:endParaRPr>
          </a:p>
        </p:txBody>
      </p:sp>
      <p:sp>
        <p:nvSpPr>
          <p:cNvPr id="7" name="TextBox 6"/>
          <p:cNvSpPr txBox="1"/>
          <p:nvPr/>
        </p:nvSpPr>
        <p:spPr>
          <a:xfrm>
            <a:off x="5513807" y="1218373"/>
            <a:ext cx="6406242" cy="1938992"/>
          </a:xfrm>
          <a:prstGeom prst="rect">
            <a:avLst/>
          </a:prstGeom>
          <a:noFill/>
        </p:spPr>
        <p:txBody>
          <a:bodyPr wrap="square" rtlCol="0">
            <a:spAutoFit/>
          </a:bodyPr>
          <a:lstStyle/>
          <a:p>
            <a:r>
              <a:rPr lang="en-US" sz="2000" dirty="0">
                <a:solidFill>
                  <a:schemeClr val="bg1"/>
                </a:solidFill>
              </a:rPr>
              <a:t>Metal building systems are far more sophisticated today than they were a decade ago. MBMA has invested heavily in engineering technology, fabrication concepts, structural improvements, and building quality. As a result, buildings today are far better in terms of cost, strength, function, and aesthetics.</a:t>
            </a:r>
          </a:p>
        </p:txBody>
      </p:sp>
      <p:sp>
        <p:nvSpPr>
          <p:cNvPr id="6" name="Rectangle 5"/>
          <p:cNvSpPr/>
          <p:nvPr/>
        </p:nvSpPr>
        <p:spPr>
          <a:xfrm>
            <a:off x="1017814" y="3952296"/>
            <a:ext cx="5176157" cy="175432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solidFill>
                  <a:srgbClr val="1F418F"/>
                </a:solidFill>
                <a:latin typeface="Calibri" panose="020F0502020204030204" pitchFamily="34" charset="0"/>
              </a:rPr>
              <a:t>Contact Information</a:t>
            </a:r>
          </a:p>
          <a:p>
            <a:r>
              <a:rPr lang="en-US" dirty="0">
                <a:solidFill>
                  <a:srgbClr val="4C4C4E"/>
                </a:solidFill>
                <a:latin typeface="Calibri" panose="020F0502020204030204" pitchFamily="34" charset="0"/>
              </a:rPr>
              <a:t>Metal Building Manufacturers Association (MBMA) </a:t>
            </a:r>
          </a:p>
          <a:p>
            <a:r>
              <a:rPr lang="en-US" dirty="0">
                <a:solidFill>
                  <a:srgbClr val="4C4C4E"/>
                </a:solidFill>
                <a:latin typeface="Calibri" panose="020F0502020204030204" pitchFamily="34" charset="0"/>
              </a:rPr>
              <a:t>1300 Sumner Avenue Cleveland, OH 44115-2851 </a:t>
            </a:r>
          </a:p>
          <a:p>
            <a:r>
              <a:rPr lang="en-US" dirty="0">
                <a:solidFill>
                  <a:srgbClr val="4C4C4E"/>
                </a:solidFill>
                <a:latin typeface="Calibri" panose="020F0502020204030204" pitchFamily="34" charset="0"/>
              </a:rPr>
              <a:t>Phone: (216) 241-7333 </a:t>
            </a:r>
          </a:p>
          <a:p>
            <a:r>
              <a:rPr lang="en-US" dirty="0">
                <a:solidFill>
                  <a:srgbClr val="4C4C4E"/>
                </a:solidFill>
                <a:latin typeface="Calibri" panose="020F0502020204030204" pitchFamily="34" charset="0"/>
              </a:rPr>
              <a:t>Fax: (216) 241-0105 </a:t>
            </a:r>
          </a:p>
          <a:p>
            <a:r>
              <a:rPr lang="en-US" dirty="0">
                <a:solidFill>
                  <a:srgbClr val="4C4C4E"/>
                </a:solidFill>
                <a:latin typeface="Calibri" panose="020F0502020204030204" pitchFamily="34" charset="0"/>
              </a:rPr>
              <a:t>Internet: </a:t>
            </a:r>
            <a:r>
              <a:rPr lang="en-US" u="sng" dirty="0">
                <a:solidFill>
                  <a:srgbClr val="25408E"/>
                </a:solidFill>
                <a:latin typeface="Calibri" panose="020F0502020204030204" pitchFamily="34" charset="0"/>
                <a:hlinkClick r:id="rId4"/>
              </a:rPr>
              <a:t>www.mbma.com </a:t>
            </a:r>
            <a:endParaRPr lang="en-US" u="sng" dirty="0">
              <a:solidFill>
                <a:srgbClr val="25408E"/>
              </a:solidFill>
            </a:endParaRPr>
          </a:p>
        </p:txBody>
      </p:sp>
      <p:sp>
        <p:nvSpPr>
          <p:cNvPr id="10" name="Slide Number Placeholder 9"/>
          <p:cNvSpPr>
            <a:spLocks noGrp="1"/>
          </p:cNvSpPr>
          <p:nvPr>
            <p:ph type="sldNum" sz="quarter" idx="12"/>
          </p:nvPr>
        </p:nvSpPr>
        <p:spPr/>
        <p:txBody>
          <a:bodyPr/>
          <a:lstStyle/>
          <a:p>
            <a:fld id="{48F63A3B-78C7-47BE-AE5E-E10140E04643}" type="slidenum">
              <a:rPr lang="en-US" smtClean="0"/>
              <a:pPr/>
              <a:t>18</a:t>
            </a:fld>
            <a:endParaRPr lang="en-US" dirty="0"/>
          </a:p>
        </p:txBody>
      </p:sp>
      <p:sp>
        <p:nvSpPr>
          <p:cNvPr id="17" name="TextBox 16"/>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
        <p:nvSpPr>
          <p:cNvPr id="14" name="TextBox 13"/>
          <p:cNvSpPr txBox="1"/>
          <p:nvPr/>
        </p:nvSpPr>
        <p:spPr>
          <a:xfrm>
            <a:off x="1017814" y="3437931"/>
            <a:ext cx="9726386" cy="400110"/>
          </a:xfrm>
          <a:prstGeom prst="rect">
            <a:avLst/>
          </a:prstGeom>
          <a:noFill/>
        </p:spPr>
        <p:txBody>
          <a:bodyPr wrap="square" rtlCol="0">
            <a:spAutoFit/>
          </a:bodyPr>
          <a:lstStyle/>
          <a:p>
            <a:r>
              <a:rPr lang="en-US" sz="2000" dirty="0" smtClean="0">
                <a:solidFill>
                  <a:srgbClr val="25408E"/>
                </a:solidFill>
              </a:rPr>
              <a:t>To apply for membership contact MBMA for an application. </a:t>
            </a:r>
            <a:endParaRPr lang="en-US" sz="2000" dirty="0">
              <a:solidFill>
                <a:srgbClr val="25408E"/>
              </a:solidFill>
            </a:endParaRPr>
          </a:p>
        </p:txBody>
      </p:sp>
      <p:sp>
        <p:nvSpPr>
          <p:cNvPr id="18" name="TextBox 17"/>
          <p:cNvSpPr txBox="1"/>
          <p:nvPr/>
        </p:nvSpPr>
        <p:spPr>
          <a:xfrm>
            <a:off x="7772401" y="3794409"/>
            <a:ext cx="3690256" cy="2123658"/>
          </a:xfrm>
          <a:prstGeom prst="rect">
            <a:avLst/>
          </a:prstGeom>
          <a:noFill/>
        </p:spPr>
        <p:txBody>
          <a:bodyPr wrap="square" rtlCol="0">
            <a:spAutoFit/>
          </a:bodyPr>
          <a:lstStyle/>
          <a:p>
            <a:pPr algn="ctr"/>
            <a:r>
              <a:rPr lang="en-US" sz="6000" dirty="0" smtClean="0">
                <a:solidFill>
                  <a:schemeClr val="bg1"/>
                </a:solidFill>
              </a:rPr>
              <a:t>Join today. </a:t>
            </a:r>
          </a:p>
          <a:p>
            <a:pPr algn="ctr"/>
            <a:r>
              <a:rPr lang="en-US" sz="3600" dirty="0" smtClean="0">
                <a:solidFill>
                  <a:schemeClr val="bg1"/>
                </a:solidFill>
              </a:rPr>
              <a:t>Don’t get left behind.</a:t>
            </a:r>
            <a:endParaRPr lang="en-US" sz="3600" dirty="0">
              <a:solidFill>
                <a:schemeClr val="bg1"/>
              </a:solidFill>
            </a:endParaRPr>
          </a:p>
        </p:txBody>
      </p:sp>
    </p:spTree>
    <p:extLst>
      <p:ext uri="{BB962C8B-B14F-4D97-AF65-F5344CB8AC3E}">
        <p14:creationId xmlns="" xmlns:p14="http://schemas.microsoft.com/office/powerpoint/2010/main" val="2586216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p:cNvPicPr>
            <a:picLocks/>
          </p:cNvPicPr>
          <p:nvPr/>
        </p:nvPicPr>
        <p:blipFill rotWithShape="1">
          <a:blip r:embed="rId3"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IS YOUR BUSINESS READY?</a:t>
            </a:r>
            <a:endParaRPr lang="en-US" sz="2800" dirty="0">
              <a:solidFill>
                <a:schemeClr val="bg1"/>
              </a:solidFill>
            </a:endParaRPr>
          </a:p>
        </p:txBody>
      </p:sp>
      <p:sp>
        <p:nvSpPr>
          <p:cNvPr id="25" name="Rectangle 24"/>
          <p:cNvSpPr/>
          <p:nvPr/>
        </p:nvSpPr>
        <p:spPr>
          <a:xfrm>
            <a:off x="1066801" y="3551535"/>
            <a:ext cx="10755086" cy="2154436"/>
          </a:xfrm>
          <a:prstGeom prst="rect">
            <a:avLst/>
          </a:prstGeom>
        </p:spPr>
        <p:txBody>
          <a:bodyPr wrap="square">
            <a:spAutoFit/>
          </a:bodyPr>
          <a:lstStyle/>
          <a:p>
            <a:pPr>
              <a:spcAft>
                <a:spcPts val="1200"/>
              </a:spcAft>
            </a:pPr>
            <a:r>
              <a:rPr lang="en-US" sz="2800" dirty="0">
                <a:solidFill>
                  <a:srgbClr val="1F418F"/>
                </a:solidFill>
                <a:latin typeface="Calibri" panose="020F0502020204030204" pitchFamily="34" charset="0"/>
              </a:rPr>
              <a:t>American business is undergoing systemic, rapid and dramatic change</a:t>
            </a:r>
            <a:r>
              <a:rPr lang="en-US" sz="2800" dirty="0" smtClean="0">
                <a:solidFill>
                  <a:srgbClr val="1F418F"/>
                </a:solidFill>
                <a:latin typeface="Calibri" panose="020F0502020204030204" pitchFamily="34" charset="0"/>
              </a:rPr>
              <a:t>.</a:t>
            </a:r>
          </a:p>
          <a:p>
            <a:r>
              <a:rPr lang="en-US" sz="2400" dirty="0" smtClean="0">
                <a:solidFill>
                  <a:srgbClr val="4C4C4E"/>
                </a:solidFill>
                <a:latin typeface="Calibri" panose="020F0502020204030204" pitchFamily="34" charset="0"/>
              </a:rPr>
              <a:t>At </a:t>
            </a:r>
            <a:r>
              <a:rPr lang="en-US" sz="2400" dirty="0">
                <a:solidFill>
                  <a:srgbClr val="4C4C4E"/>
                </a:solidFill>
                <a:latin typeface="Calibri" panose="020F0502020204030204" pitchFamily="34" charset="0"/>
              </a:rPr>
              <a:t>the Metal Building Manufacturers Association (MBMA), our focus is to serve the businesses within the metal building industry by providing powerful research and data to influence regulatory and code changes that can help or harm our members. </a:t>
            </a:r>
            <a:endParaRPr lang="en-US" sz="2400" dirty="0" smtClean="0">
              <a:solidFill>
                <a:srgbClr val="4C4C4E"/>
              </a:solidFill>
              <a:latin typeface="Calibri" panose="020F0502020204030204" pitchFamily="34" charset="0"/>
            </a:endParaRPr>
          </a:p>
          <a:p>
            <a:endParaRPr lang="en-US" sz="2400" dirty="0" smtClean="0">
              <a:solidFill>
                <a:srgbClr val="4C4C4E"/>
              </a:solidFill>
              <a:latin typeface="Calibri" panose="020F0502020204030204" pitchFamily="34" charset="0"/>
            </a:endParaRPr>
          </a:p>
        </p:txBody>
      </p:sp>
      <p:pic>
        <p:nvPicPr>
          <p:cNvPr id="26" name="Picture 25"/>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1" y="1153885"/>
            <a:ext cx="12192000" cy="2090058"/>
          </a:xfrm>
          <a:prstGeom prst="rect">
            <a:avLst/>
          </a:prstGeom>
        </p:spPr>
      </p:pic>
      <p:sp>
        <p:nvSpPr>
          <p:cNvPr id="27" name="TextBox 26"/>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
        <p:nvSpPr>
          <p:cNvPr id="29" name="Slide Number Placeholder 28"/>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 xmlns:p14="http://schemas.microsoft.com/office/powerpoint/2010/main" val="564287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IS YOUR BUSINESS READY?</a:t>
            </a:r>
            <a:endParaRPr lang="en-US" sz="2800" dirty="0">
              <a:solidFill>
                <a:schemeClr val="bg1"/>
              </a:solidFill>
            </a:endParaRPr>
          </a:p>
        </p:txBody>
      </p:sp>
      <p:sp>
        <p:nvSpPr>
          <p:cNvPr id="25" name="Rectangle 24"/>
          <p:cNvSpPr/>
          <p:nvPr/>
        </p:nvSpPr>
        <p:spPr>
          <a:xfrm>
            <a:off x="1066801" y="3551535"/>
            <a:ext cx="10755086" cy="2308324"/>
          </a:xfrm>
          <a:prstGeom prst="rect">
            <a:avLst/>
          </a:prstGeom>
        </p:spPr>
        <p:txBody>
          <a:bodyPr wrap="square">
            <a:spAutoFit/>
          </a:bodyPr>
          <a:lstStyle/>
          <a:p>
            <a:r>
              <a:rPr lang="en-US" sz="2400" dirty="0">
                <a:solidFill>
                  <a:srgbClr val="4C4C4E"/>
                </a:solidFill>
                <a:latin typeface="Calibri" panose="020F0502020204030204" pitchFamily="34" charset="0"/>
              </a:rPr>
              <a:t>We are the </a:t>
            </a:r>
            <a:r>
              <a:rPr lang="en-US" sz="2400" b="1" dirty="0" smtClean="0">
                <a:solidFill>
                  <a:srgbClr val="C4672A"/>
                </a:solidFill>
                <a:latin typeface="Calibri" panose="020F0502020204030204" pitchFamily="34" charset="0"/>
              </a:rPr>
              <a:t>ONLY</a:t>
            </a:r>
            <a:r>
              <a:rPr lang="en-US" sz="2400" dirty="0" smtClean="0">
                <a:solidFill>
                  <a:srgbClr val="C4672A"/>
                </a:solidFill>
                <a:latin typeface="Calibri" panose="020F0502020204030204" pitchFamily="34" charset="0"/>
              </a:rPr>
              <a:t> </a:t>
            </a:r>
            <a:r>
              <a:rPr lang="en-US" sz="2400" dirty="0">
                <a:solidFill>
                  <a:srgbClr val="4C4C4E"/>
                </a:solidFill>
                <a:latin typeface="Calibri" panose="020F0502020204030204" pitchFamily="34" charset="0"/>
              </a:rPr>
              <a:t>association dedicated to engineering and technical issues, research, codes and standards, insurance and fire ratings, and enhancing the energy efficiency of the building envelope</a:t>
            </a:r>
            <a:r>
              <a:rPr lang="en-US" sz="2400" dirty="0" smtClean="0">
                <a:solidFill>
                  <a:srgbClr val="4C4C4E"/>
                </a:solidFill>
                <a:latin typeface="Calibri" panose="020F0502020204030204" pitchFamily="34" charset="0"/>
              </a:rPr>
              <a:t>.</a:t>
            </a:r>
          </a:p>
          <a:p>
            <a:endParaRPr lang="en-US" sz="2400" dirty="0">
              <a:solidFill>
                <a:srgbClr val="4C4C4E"/>
              </a:solidFill>
              <a:latin typeface="Calibri" panose="020F0502020204030204" pitchFamily="34" charset="0"/>
            </a:endParaRPr>
          </a:p>
          <a:p>
            <a:r>
              <a:rPr lang="en-US" sz="2400" dirty="0">
                <a:solidFill>
                  <a:srgbClr val="4C4C4E"/>
                </a:solidFill>
                <a:latin typeface="Calibri" panose="020F0502020204030204" pitchFamily="34" charset="0"/>
              </a:rPr>
              <a:t>Together, we can grow market share, plan for the future, protect our industry and its position, and repel threats from changing market conditions. </a:t>
            </a:r>
            <a:endParaRPr lang="en-US" sz="2400" dirty="0" smtClean="0">
              <a:solidFill>
                <a:srgbClr val="4C4C4E"/>
              </a:solidFill>
              <a:latin typeface="Calibri" panose="020F0502020204030204" pitchFamily="34" charset="0"/>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1153885"/>
            <a:ext cx="12192000" cy="2100944"/>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
        <p:nvSpPr>
          <p:cNvPr id="12" name="TextBox 11"/>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62377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7" name="Rectangle 6"/>
          <p:cNvSpPr/>
          <p:nvPr/>
        </p:nvSpPr>
        <p:spPr>
          <a:xfrm>
            <a:off x="5334000" y="1153887"/>
            <a:ext cx="6858000" cy="1992083"/>
          </a:xfrm>
          <a:prstGeom prst="rect">
            <a:avLst/>
          </a:prstGeom>
          <a:solidFill>
            <a:srgbClr val="70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OUR MISSION</a:t>
            </a:r>
            <a:endParaRPr lang="en-US" sz="2800" dirty="0">
              <a:solidFill>
                <a:schemeClr val="bg1"/>
              </a:solidFill>
            </a:endParaRPr>
          </a:p>
        </p:txBody>
      </p:sp>
      <p:sp>
        <p:nvSpPr>
          <p:cNvPr id="25" name="Rectangle 24"/>
          <p:cNvSpPr/>
          <p:nvPr/>
        </p:nvSpPr>
        <p:spPr>
          <a:xfrm>
            <a:off x="1055921" y="3356011"/>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Structure of MBMA</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10886" y="1153887"/>
            <a:ext cx="5236035" cy="2002971"/>
          </a:xfrm>
          <a:prstGeom prst="rect">
            <a:avLst/>
          </a:prstGeom>
        </p:spPr>
      </p:pic>
      <p:sp>
        <p:nvSpPr>
          <p:cNvPr id="6" name="TextBox 5"/>
          <p:cNvSpPr txBox="1"/>
          <p:nvPr/>
        </p:nvSpPr>
        <p:spPr>
          <a:xfrm>
            <a:off x="5486400" y="1132114"/>
            <a:ext cx="6640293" cy="2154436"/>
          </a:xfrm>
          <a:prstGeom prst="rect">
            <a:avLst/>
          </a:prstGeom>
          <a:noFill/>
        </p:spPr>
        <p:txBody>
          <a:bodyPr wrap="square" rtlCol="0">
            <a:spAutoFit/>
          </a:bodyPr>
          <a:lstStyle/>
          <a:p>
            <a:pPr>
              <a:spcBef>
                <a:spcPts val="600"/>
              </a:spcBef>
            </a:pPr>
            <a:r>
              <a:rPr lang="en-US" b="1" dirty="0">
                <a:solidFill>
                  <a:srgbClr val="1F418F"/>
                </a:solidFill>
                <a:latin typeface="Calibri" panose="020F0502020204030204" pitchFamily="34" charset="0"/>
              </a:rPr>
              <a:t>Our Mission </a:t>
            </a:r>
            <a:endParaRPr lang="en-US" dirty="0">
              <a:solidFill>
                <a:srgbClr val="1F418F"/>
              </a:solidFill>
              <a:latin typeface="Calibri" panose="020F0502020204030204" pitchFamily="34" charset="0"/>
            </a:endParaRPr>
          </a:p>
          <a:p>
            <a:r>
              <a:rPr lang="en-US" dirty="0">
                <a:solidFill>
                  <a:srgbClr val="FFFFFF"/>
                </a:solidFill>
                <a:latin typeface="Calibri" panose="020F0502020204030204" pitchFamily="34" charset="0"/>
              </a:rPr>
              <a:t>To enhance the collective interests of the metal building systems industry. </a:t>
            </a:r>
          </a:p>
          <a:p>
            <a:endParaRPr lang="en-US" sz="1100" b="1" dirty="0">
              <a:solidFill>
                <a:srgbClr val="1F418F"/>
              </a:solidFill>
              <a:latin typeface="Calibri" panose="020F0502020204030204" pitchFamily="34" charset="0"/>
            </a:endParaRPr>
          </a:p>
          <a:p>
            <a:r>
              <a:rPr lang="en-US" b="1" dirty="0">
                <a:solidFill>
                  <a:srgbClr val="1F418F"/>
                </a:solidFill>
                <a:latin typeface="Calibri" panose="020F0502020204030204" pitchFamily="34" charset="0"/>
              </a:rPr>
              <a:t>Our Pledge</a:t>
            </a:r>
            <a:endParaRPr lang="en-US" dirty="0">
              <a:solidFill>
                <a:srgbClr val="1F418F"/>
              </a:solidFill>
              <a:latin typeface="Calibri" panose="020F0502020204030204" pitchFamily="34" charset="0"/>
            </a:endParaRPr>
          </a:p>
          <a:p>
            <a:r>
              <a:rPr lang="en-US" dirty="0">
                <a:solidFill>
                  <a:srgbClr val="FFFFFF"/>
                </a:solidFill>
                <a:latin typeface="Calibri" panose="020F0502020204030204" pitchFamily="34" charset="0"/>
              </a:rPr>
              <a:t>To represent and promote the common interests of the member companies and wisely invest their resources to benefit the group</a:t>
            </a:r>
            <a:r>
              <a:rPr lang="en-US" sz="2000" dirty="0">
                <a:solidFill>
                  <a:srgbClr val="FFFFFF"/>
                </a:solidFill>
                <a:latin typeface="Calibri" panose="020F0502020204030204" pitchFamily="34" charset="0"/>
              </a:rPr>
              <a:t>.</a:t>
            </a:r>
          </a:p>
          <a:p>
            <a:endParaRPr lang="en-US" sz="1200" dirty="0"/>
          </a:p>
        </p:txBody>
      </p:sp>
      <p:sp>
        <p:nvSpPr>
          <p:cNvPr id="9" name="TextBox 8"/>
          <p:cNvSpPr txBox="1"/>
          <p:nvPr/>
        </p:nvSpPr>
        <p:spPr>
          <a:xfrm>
            <a:off x="1045035" y="3828143"/>
            <a:ext cx="11081658" cy="2246769"/>
          </a:xfrm>
          <a:prstGeom prst="rect">
            <a:avLst/>
          </a:prstGeom>
          <a:noFill/>
        </p:spPr>
        <p:txBody>
          <a:bodyPr wrap="square" rtlCol="0">
            <a:spAutoFit/>
          </a:bodyPr>
          <a:lstStyle/>
          <a:p>
            <a:r>
              <a:rPr lang="en-US" sz="2000" dirty="0" smtClean="0">
                <a:solidFill>
                  <a:schemeClr val="tx1">
                    <a:lumMod val="65000"/>
                    <a:lumOff val="35000"/>
                  </a:schemeClr>
                </a:solidFill>
              </a:rPr>
              <a:t>MBMA is comprised of: </a:t>
            </a:r>
          </a:p>
          <a:p>
            <a:pPr marL="742950" lvl="1" indent="-285750">
              <a:spcAft>
                <a:spcPts val="600"/>
              </a:spcAft>
              <a:buFont typeface="Arial" panose="020B0604020202020204" pitchFamily="34" charset="0"/>
              <a:buChar char="•"/>
            </a:pPr>
            <a:r>
              <a:rPr lang="en-US" sz="2000" b="1" dirty="0" smtClean="0">
                <a:solidFill>
                  <a:schemeClr val="tx1">
                    <a:lumMod val="65000"/>
                    <a:lumOff val="35000"/>
                  </a:schemeClr>
                </a:solidFill>
              </a:rPr>
              <a:t>Board of Directors </a:t>
            </a:r>
            <a:r>
              <a:rPr lang="en-US" sz="2000" dirty="0" smtClean="0">
                <a:solidFill>
                  <a:schemeClr val="tx1">
                    <a:lumMod val="65000"/>
                    <a:lumOff val="35000"/>
                  </a:schemeClr>
                </a:solidFill>
              </a:rPr>
              <a:t>consisting of individuals elected by the membership</a:t>
            </a:r>
          </a:p>
          <a:p>
            <a:pPr marL="742950" lvl="1" indent="-285750">
              <a:spcAft>
                <a:spcPts val="600"/>
              </a:spcAft>
              <a:buFont typeface="Arial" panose="020B0604020202020204" pitchFamily="34" charset="0"/>
              <a:buChar char="•"/>
            </a:pPr>
            <a:r>
              <a:rPr lang="en-US" sz="2000" b="1" dirty="0" smtClean="0">
                <a:solidFill>
                  <a:schemeClr val="tx1">
                    <a:lumMod val="65000"/>
                    <a:lumOff val="35000"/>
                  </a:schemeClr>
                </a:solidFill>
              </a:rPr>
              <a:t>Active Committees </a:t>
            </a:r>
            <a:r>
              <a:rPr lang="en-US" sz="2000" dirty="0" smtClean="0">
                <a:solidFill>
                  <a:schemeClr val="tx1">
                    <a:lumMod val="65000"/>
                    <a:lumOff val="35000"/>
                  </a:schemeClr>
                </a:solidFill>
              </a:rPr>
              <a:t>focused on growth for the industry</a:t>
            </a:r>
          </a:p>
          <a:p>
            <a:pPr marL="742950" lvl="1" indent="-285750">
              <a:spcAft>
                <a:spcPts val="600"/>
              </a:spcAft>
              <a:buFont typeface="Arial" panose="020B0604020202020204" pitchFamily="34" charset="0"/>
              <a:buChar char="•"/>
            </a:pPr>
            <a:r>
              <a:rPr lang="en-US" sz="2000" dirty="0" smtClean="0">
                <a:solidFill>
                  <a:schemeClr val="tx1">
                    <a:lumMod val="65000"/>
                    <a:lumOff val="35000"/>
                  </a:schemeClr>
                </a:solidFill>
              </a:rPr>
              <a:t>MBMA is administered by </a:t>
            </a:r>
            <a:r>
              <a:rPr lang="en-US" sz="2000" b="1" dirty="0" smtClean="0">
                <a:solidFill>
                  <a:schemeClr val="tx1">
                    <a:lumMod val="65000"/>
                    <a:lumOff val="35000"/>
                  </a:schemeClr>
                </a:solidFill>
              </a:rPr>
              <a:t>Thomas Associates, Inc. </a:t>
            </a:r>
            <a:r>
              <a:rPr lang="en-US" sz="2000" dirty="0" smtClean="0">
                <a:solidFill>
                  <a:schemeClr val="tx1">
                    <a:lumMod val="65000"/>
                    <a:lumOff val="35000"/>
                  </a:schemeClr>
                </a:solidFill>
              </a:rPr>
              <a:t>since its formation in 1956</a:t>
            </a:r>
          </a:p>
          <a:p>
            <a:pPr marL="742950" lvl="1" indent="-285750">
              <a:spcAft>
                <a:spcPts val="600"/>
              </a:spcAft>
              <a:buFont typeface="Arial" panose="020B0604020202020204" pitchFamily="34" charset="0"/>
              <a:buChar char="•"/>
            </a:pPr>
            <a:r>
              <a:rPr lang="en-US" sz="2000" b="1" dirty="0" smtClean="0">
                <a:solidFill>
                  <a:schemeClr val="tx1">
                    <a:lumMod val="65000"/>
                    <a:lumOff val="35000"/>
                  </a:schemeClr>
                </a:solidFill>
              </a:rPr>
              <a:t>Building Systems Members </a:t>
            </a:r>
            <a:r>
              <a:rPr lang="en-US" sz="2000" dirty="0" smtClean="0">
                <a:solidFill>
                  <a:schemeClr val="tx1">
                    <a:lumMod val="65000"/>
                    <a:lumOff val="35000"/>
                  </a:schemeClr>
                </a:solidFill>
              </a:rPr>
              <a:t>who sell, engineer and manufacture building systems</a:t>
            </a:r>
          </a:p>
          <a:p>
            <a:pPr marL="742950" lvl="1" indent="-285750">
              <a:spcAft>
                <a:spcPts val="600"/>
              </a:spcAft>
              <a:buFont typeface="Arial" panose="020B0604020202020204" pitchFamily="34" charset="0"/>
              <a:buChar char="•"/>
            </a:pPr>
            <a:r>
              <a:rPr lang="en-US" sz="2000" b="1" dirty="0" smtClean="0">
                <a:solidFill>
                  <a:schemeClr val="tx1">
                    <a:lumMod val="65000"/>
                    <a:lumOff val="35000"/>
                  </a:schemeClr>
                </a:solidFill>
              </a:rPr>
              <a:t>Associate Members </a:t>
            </a:r>
            <a:r>
              <a:rPr lang="en-US" sz="2000" dirty="0" smtClean="0">
                <a:solidFill>
                  <a:schemeClr val="tx1">
                    <a:lumMod val="65000"/>
                    <a:lumOff val="35000"/>
                  </a:schemeClr>
                </a:solidFill>
              </a:rPr>
              <a:t>who supply products and services to building systems members</a:t>
            </a:r>
            <a:endParaRPr lang="en-US" sz="2000" dirty="0">
              <a:solidFill>
                <a:schemeClr val="tx1">
                  <a:lumMod val="65000"/>
                  <a:lumOff val="35000"/>
                </a:schemeClr>
              </a:solidFill>
            </a:endParaRPr>
          </a:p>
        </p:txBody>
      </p:sp>
      <p:sp>
        <p:nvSpPr>
          <p:cNvPr id="10" name="Slide Number Placeholder 9"/>
          <p:cNvSpPr>
            <a:spLocks noGrp="1"/>
          </p:cNvSpPr>
          <p:nvPr>
            <p:ph type="sldNum" sz="quarter" idx="12"/>
          </p:nvPr>
        </p:nvSpPr>
        <p:spPr/>
        <p:txBody>
          <a:bodyPr/>
          <a:lstStyle/>
          <a:p>
            <a:fld id="{48F63A3B-78C7-47BE-AE5E-E10140E04643}" type="slidenum">
              <a:rPr lang="en-US" smtClean="0"/>
              <a:pPr/>
              <a:t>4</a:t>
            </a:fld>
            <a:endParaRPr lang="en-US" dirty="0"/>
          </a:p>
        </p:txBody>
      </p:sp>
      <p:sp>
        <p:nvSpPr>
          <p:cNvPr id="16" name="TextBox 15"/>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314482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5" name="Picture 4"/>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1153887"/>
            <a:ext cx="5138058" cy="2013436"/>
          </a:xfrm>
          <a:prstGeom prst="rect">
            <a:avLst/>
          </a:prstGeom>
        </p:spPr>
      </p:pic>
      <p:sp>
        <p:nvSpPr>
          <p:cNvPr id="7" name="Rectangle 6"/>
          <p:cNvSpPr/>
          <p:nvPr/>
        </p:nvSpPr>
        <p:spPr>
          <a:xfrm>
            <a:off x="5246914" y="1153887"/>
            <a:ext cx="6945085" cy="2002550"/>
          </a:xfrm>
          <a:prstGeom prst="rect">
            <a:avLst/>
          </a:prstGeom>
          <a:solidFill>
            <a:srgbClr val="445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WHY JOIN MBMA?</a:t>
            </a:r>
            <a:endParaRPr lang="en-US" sz="2800" dirty="0">
              <a:solidFill>
                <a:schemeClr val="bg1"/>
              </a:solidFill>
            </a:endParaRPr>
          </a:p>
        </p:txBody>
      </p:sp>
      <p:sp>
        <p:nvSpPr>
          <p:cNvPr id="25" name="Rectangle 24"/>
          <p:cNvSpPr/>
          <p:nvPr/>
        </p:nvSpPr>
        <p:spPr>
          <a:xfrm>
            <a:off x="1055921" y="3356011"/>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What is MBMA?</a:t>
            </a:r>
          </a:p>
        </p:txBody>
      </p:sp>
      <p:sp>
        <p:nvSpPr>
          <p:cNvPr id="6" name="TextBox 5"/>
          <p:cNvSpPr txBox="1"/>
          <p:nvPr/>
        </p:nvSpPr>
        <p:spPr>
          <a:xfrm>
            <a:off x="5508171" y="1299037"/>
            <a:ext cx="6030686" cy="1815882"/>
          </a:xfrm>
          <a:prstGeom prst="rect">
            <a:avLst/>
          </a:prstGeom>
          <a:noFill/>
        </p:spPr>
        <p:txBody>
          <a:bodyPr wrap="square" rtlCol="0">
            <a:spAutoFit/>
          </a:bodyPr>
          <a:lstStyle/>
          <a:p>
            <a:r>
              <a:rPr lang="en-US" sz="1600" i="1" dirty="0">
                <a:solidFill>
                  <a:schemeClr val="bg1"/>
                </a:solidFill>
              </a:rPr>
              <a:t>“We actively support the MBMA and its efforts to maintain and enhance the industry image and reputation. Nucor strongly believes our continued support of MBMA and active involvement from all companies in the industry is essential to the overall health and growth of our industry for everyone’s benefit.”</a:t>
            </a:r>
            <a:endParaRPr lang="en-US" sz="1600" dirty="0">
              <a:solidFill>
                <a:schemeClr val="bg1"/>
              </a:solidFill>
            </a:endParaRPr>
          </a:p>
          <a:p>
            <a:pPr algn="r"/>
            <a:r>
              <a:rPr lang="en-US" sz="1600" dirty="0">
                <a:solidFill>
                  <a:schemeClr val="bg1"/>
                </a:solidFill>
              </a:rPr>
              <a:t>-- Jeff </a:t>
            </a:r>
            <a:r>
              <a:rPr lang="en-US" sz="1600" dirty="0" err="1">
                <a:solidFill>
                  <a:schemeClr val="bg1"/>
                </a:solidFill>
              </a:rPr>
              <a:t>Carmean</a:t>
            </a:r>
            <a:r>
              <a:rPr lang="en-US" sz="1600" dirty="0">
                <a:solidFill>
                  <a:schemeClr val="bg1"/>
                </a:solidFill>
              </a:rPr>
              <a:t>, President </a:t>
            </a:r>
          </a:p>
          <a:p>
            <a:pPr algn="r"/>
            <a:r>
              <a:rPr lang="en-US" sz="1600" dirty="0">
                <a:solidFill>
                  <a:schemeClr val="bg1"/>
                </a:solidFill>
              </a:rPr>
              <a:t>Nucor Building Systems</a:t>
            </a:r>
          </a:p>
        </p:txBody>
      </p:sp>
      <p:sp>
        <p:nvSpPr>
          <p:cNvPr id="9" name="TextBox 8"/>
          <p:cNvSpPr txBox="1"/>
          <p:nvPr/>
        </p:nvSpPr>
        <p:spPr>
          <a:xfrm>
            <a:off x="1045035" y="3828143"/>
            <a:ext cx="10744194" cy="2246769"/>
          </a:xfrm>
          <a:prstGeom prst="rect">
            <a:avLst/>
          </a:prstGeom>
          <a:noFill/>
        </p:spPr>
        <p:txBody>
          <a:bodyPr wrap="square" rtlCol="0">
            <a:spAutoFit/>
          </a:bodyPr>
          <a:lstStyle/>
          <a:p>
            <a:r>
              <a:rPr lang="en-US" sz="2000" dirty="0">
                <a:solidFill>
                  <a:schemeClr val="tx1">
                    <a:lumMod val="65000"/>
                    <a:lumOff val="35000"/>
                  </a:schemeClr>
                </a:solidFill>
              </a:rPr>
              <a:t>The Metal Building Manufacturers Association (MBMA) is comprised of industry leading companies who share a common goal of growing and improving the market for metal building </a:t>
            </a:r>
            <a:r>
              <a:rPr lang="en-US" sz="2000" dirty="0" smtClean="0">
                <a:solidFill>
                  <a:schemeClr val="tx1">
                    <a:lumMod val="65000"/>
                    <a:lumOff val="35000"/>
                  </a:schemeClr>
                </a:solidFill>
              </a:rPr>
              <a:t>systems. </a:t>
            </a:r>
          </a:p>
          <a:p>
            <a:endParaRPr lang="en-US" sz="2000" dirty="0">
              <a:solidFill>
                <a:schemeClr val="tx1">
                  <a:lumMod val="65000"/>
                  <a:lumOff val="35000"/>
                </a:schemeClr>
              </a:solidFill>
            </a:endParaRPr>
          </a:p>
          <a:p>
            <a:r>
              <a:rPr lang="en-US" sz="2000" dirty="0">
                <a:solidFill>
                  <a:schemeClr val="tx1">
                    <a:lumMod val="65000"/>
                    <a:lumOff val="35000"/>
                  </a:schemeClr>
                </a:solidFill>
              </a:rPr>
              <a:t>As one person or even one firm, you cannot influence codes and legislation. Together, we can and do change processes and rulings. </a:t>
            </a:r>
            <a:r>
              <a:rPr lang="en-US" sz="2000" dirty="0" smtClean="0">
                <a:solidFill>
                  <a:schemeClr val="tx1">
                    <a:lumMod val="65000"/>
                    <a:lumOff val="35000"/>
                  </a:schemeClr>
                </a:solidFill>
              </a:rPr>
              <a:t>We </a:t>
            </a:r>
            <a:r>
              <a:rPr lang="en-US" sz="2000" dirty="0">
                <a:solidFill>
                  <a:schemeClr val="tx1">
                    <a:lumMod val="65000"/>
                    <a:lumOff val="35000"/>
                  </a:schemeClr>
                </a:solidFill>
              </a:rPr>
              <a:t>save our members hundreds of thousands of dollars in time, labor, and business expenses.</a:t>
            </a:r>
            <a:endParaRPr lang="en-US" sz="2000" dirty="0" smtClean="0">
              <a:solidFill>
                <a:schemeClr val="tx1">
                  <a:lumMod val="65000"/>
                  <a:lumOff val="35000"/>
                </a:schemeClr>
              </a:solidFill>
            </a:endParaRPr>
          </a:p>
          <a:p>
            <a:endParaRPr lang="en-US" sz="2000" dirty="0" smtClean="0">
              <a:solidFill>
                <a:schemeClr val="tx1">
                  <a:lumMod val="65000"/>
                  <a:lumOff val="35000"/>
                </a:schemeClr>
              </a:solidFill>
            </a:endParaRPr>
          </a:p>
        </p:txBody>
      </p:sp>
      <p:sp>
        <p:nvSpPr>
          <p:cNvPr id="10" name="Slide Number Placeholder 9"/>
          <p:cNvSpPr>
            <a:spLocks noGrp="1"/>
          </p:cNvSpPr>
          <p:nvPr>
            <p:ph type="sldNum" sz="quarter" idx="12"/>
          </p:nvPr>
        </p:nvSpPr>
        <p:spPr/>
        <p:txBody>
          <a:bodyPr/>
          <a:lstStyle/>
          <a:p>
            <a:fld id="{48F63A3B-78C7-47BE-AE5E-E10140E04643}" type="slidenum">
              <a:rPr lang="en-US" smtClean="0"/>
              <a:pPr/>
              <a:t>5</a:t>
            </a:fld>
            <a:endParaRPr lang="en-US" dirty="0"/>
          </a:p>
        </p:txBody>
      </p:sp>
      <p:sp>
        <p:nvSpPr>
          <p:cNvPr id="15" name="TextBox 14"/>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350027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WHY JOIN MBMA?</a:t>
            </a:r>
            <a:endParaRPr lang="en-US" sz="2800" dirty="0">
              <a:solidFill>
                <a:schemeClr val="bg1"/>
              </a:solidFill>
            </a:endParaRPr>
          </a:p>
        </p:txBody>
      </p:sp>
      <p:sp>
        <p:nvSpPr>
          <p:cNvPr id="25" name="Rectangle 24"/>
          <p:cNvSpPr/>
          <p:nvPr/>
        </p:nvSpPr>
        <p:spPr>
          <a:xfrm>
            <a:off x="762000" y="1320378"/>
            <a:ext cx="11430000" cy="461665"/>
          </a:xfrm>
          <a:prstGeom prst="rect">
            <a:avLst/>
          </a:prstGeom>
        </p:spPr>
        <p:txBody>
          <a:bodyPr wrap="square">
            <a:spAutoFit/>
          </a:bodyPr>
          <a:lstStyle/>
          <a:p>
            <a:r>
              <a:rPr lang="en-US" sz="2400" dirty="0" smtClean="0">
                <a:solidFill>
                  <a:srgbClr val="25408E"/>
                </a:solidFill>
                <a:latin typeface="Calibri" panose="020F0502020204030204" pitchFamily="34" charset="0"/>
              </a:rPr>
              <a:t>A Classic Success</a:t>
            </a:r>
          </a:p>
        </p:txBody>
      </p:sp>
      <p:sp>
        <p:nvSpPr>
          <p:cNvPr id="9" name="TextBox 8"/>
          <p:cNvSpPr txBox="1"/>
          <p:nvPr/>
        </p:nvSpPr>
        <p:spPr>
          <a:xfrm>
            <a:off x="762000" y="1782043"/>
            <a:ext cx="11092536" cy="1107996"/>
          </a:xfrm>
          <a:prstGeom prst="rect">
            <a:avLst/>
          </a:prstGeom>
          <a:noFill/>
        </p:spPr>
        <p:txBody>
          <a:bodyPr wrap="square" rtlCol="0">
            <a:spAutoFit/>
          </a:bodyPr>
          <a:lstStyle/>
          <a:p>
            <a:r>
              <a:rPr lang="en-US" sz="2200" dirty="0" smtClean="0">
                <a:solidFill>
                  <a:schemeClr val="tx1">
                    <a:lumMod val="65000"/>
                    <a:lumOff val="35000"/>
                  </a:schemeClr>
                </a:solidFill>
              </a:rPr>
              <a:t>In </a:t>
            </a:r>
            <a:r>
              <a:rPr lang="en-US" sz="2200" dirty="0">
                <a:solidFill>
                  <a:schemeClr val="tx1">
                    <a:lumMod val="65000"/>
                    <a:lumOff val="35000"/>
                  </a:schemeClr>
                </a:solidFill>
              </a:rPr>
              <a:t>its sixty-year history, MBMA’s proactive research and technical expertise have contributed to a growth rate in industry tonnage shipments from 300,000 tons in 1958 to almost 2,000,000 tons in 2014. </a:t>
            </a:r>
            <a:endParaRPr lang="en-US" sz="2200" dirty="0" smtClean="0">
              <a:solidFill>
                <a:schemeClr val="tx1">
                  <a:lumMod val="65000"/>
                  <a:lumOff val="35000"/>
                </a:schemeClr>
              </a:solidFill>
            </a:endParaRPr>
          </a:p>
        </p:txBody>
      </p:sp>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200762" y="3357345"/>
            <a:ext cx="7790476" cy="2971429"/>
          </a:xfrm>
          <a:prstGeom prst="rect">
            <a:avLst/>
          </a:prstGeom>
        </p:spPr>
      </p:pic>
      <p:sp>
        <p:nvSpPr>
          <p:cNvPr id="10" name="Rectangle 9"/>
          <p:cNvSpPr/>
          <p:nvPr/>
        </p:nvSpPr>
        <p:spPr>
          <a:xfrm>
            <a:off x="3048000" y="2895680"/>
            <a:ext cx="6096000" cy="646331"/>
          </a:xfrm>
          <a:prstGeom prst="rect">
            <a:avLst/>
          </a:prstGeom>
        </p:spPr>
        <p:txBody>
          <a:bodyPr>
            <a:spAutoFit/>
          </a:bodyPr>
          <a:lstStyle/>
          <a:p>
            <a:pPr algn="ctr"/>
            <a:r>
              <a:rPr lang="en-US" b="1" dirty="0">
                <a:solidFill>
                  <a:srgbClr val="C66728"/>
                </a:solidFill>
                <a:latin typeface="Calibri" panose="020F0502020204030204" pitchFamily="34" charset="0"/>
              </a:rPr>
              <a:t>Tons of Steel Shipped, 1960-2014</a:t>
            </a:r>
            <a:endParaRPr lang="en-US" dirty="0">
              <a:solidFill>
                <a:srgbClr val="C66728"/>
              </a:solidFill>
              <a:latin typeface="Calibri" panose="020F0502020204030204" pitchFamily="34" charset="0"/>
            </a:endParaRPr>
          </a:p>
          <a:p>
            <a:pPr algn="ctr"/>
            <a:r>
              <a:rPr lang="en-US" b="1" dirty="0">
                <a:solidFill>
                  <a:srgbClr val="C66728"/>
                </a:solidFill>
                <a:latin typeface="Calibri" panose="020F0502020204030204" pitchFamily="34" charset="0"/>
              </a:rPr>
              <a:t>(millions)</a:t>
            </a:r>
            <a:endParaRPr lang="en-US" dirty="0"/>
          </a:p>
        </p:txBody>
      </p:sp>
      <p:sp>
        <p:nvSpPr>
          <p:cNvPr id="11" name="Slide Number Placeholder 10"/>
          <p:cNvSpPr>
            <a:spLocks noGrp="1"/>
          </p:cNvSpPr>
          <p:nvPr>
            <p:ph type="sldNum" sz="quarter" idx="12"/>
          </p:nvPr>
        </p:nvSpPr>
        <p:spPr/>
        <p:txBody>
          <a:bodyPr/>
          <a:lstStyle/>
          <a:p>
            <a:fld id="{48F63A3B-78C7-47BE-AE5E-E10140E04643}" type="slidenum">
              <a:rPr lang="en-US" smtClean="0"/>
              <a:pPr/>
              <a:t>6</a:t>
            </a:fld>
            <a:endParaRPr lang="en-US" dirty="0"/>
          </a:p>
        </p:txBody>
      </p:sp>
      <p:sp>
        <p:nvSpPr>
          <p:cNvPr id="16" name="TextBox 15"/>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3891709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5" name="Picture 4"/>
          <p:cNvPicPr>
            <a:picLocks noChangeAspect="1"/>
          </p:cNvPicPr>
          <p:nvPr/>
        </p:nvPicPr>
        <p:blipFill rotWithShape="1">
          <a:blip r:embed="rId3" cstate="screen">
            <a:lum bright="70000" contrast="-70000"/>
            <a:extLst>
              <a:ext uri="{28A0092B-C50C-407E-A947-70E740481C1C}">
                <a14:useLocalDpi xmlns="" xmlns:a14="http://schemas.microsoft.com/office/drawing/2010/main" val="0"/>
              </a:ext>
            </a:extLst>
          </a:blip>
          <a:srcRect b="25006"/>
          <a:stretch/>
        </p:blipFill>
        <p:spPr>
          <a:xfrm>
            <a:off x="-2" y="1175657"/>
            <a:ext cx="12192001" cy="5083630"/>
          </a:xfrm>
          <a:prstGeom prst="rect">
            <a:avLst/>
          </a:prstGeom>
          <a:effectLst>
            <a:softEdge rad="787400"/>
          </a:effectLst>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WHY JOIN MBMA?</a:t>
            </a:r>
            <a:endParaRPr lang="en-US" sz="2800" dirty="0">
              <a:solidFill>
                <a:schemeClr val="bg1"/>
              </a:solidFill>
            </a:endParaRPr>
          </a:p>
        </p:txBody>
      </p:sp>
      <p:sp>
        <p:nvSpPr>
          <p:cNvPr id="25" name="Rectangle 24"/>
          <p:cNvSpPr/>
          <p:nvPr/>
        </p:nvSpPr>
        <p:spPr>
          <a:xfrm>
            <a:off x="587829" y="1320378"/>
            <a:ext cx="11604171" cy="461665"/>
          </a:xfrm>
          <a:prstGeom prst="rect">
            <a:avLst/>
          </a:prstGeom>
        </p:spPr>
        <p:txBody>
          <a:bodyPr wrap="square">
            <a:spAutoFit/>
          </a:bodyPr>
          <a:lstStyle/>
          <a:p>
            <a:r>
              <a:rPr lang="en-US" sz="2400" dirty="0" smtClean="0">
                <a:solidFill>
                  <a:srgbClr val="25408E"/>
                </a:solidFill>
                <a:latin typeface="Calibri" panose="020F0502020204030204" pitchFamily="34" charset="0"/>
              </a:rPr>
              <a:t>MBMA Membership Give You Added Power in the Industry</a:t>
            </a:r>
          </a:p>
        </p:txBody>
      </p:sp>
      <p:sp>
        <p:nvSpPr>
          <p:cNvPr id="9" name="TextBox 8"/>
          <p:cNvSpPr txBox="1"/>
          <p:nvPr/>
        </p:nvSpPr>
        <p:spPr>
          <a:xfrm>
            <a:off x="979714" y="1782043"/>
            <a:ext cx="10874822" cy="424731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Access to board meetings provides direct exposure to executives representing over 30 industry brands</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Participation in committee activities </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Preferred supplier status among building member companies</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Advanced knowledge provided by MBMA provides ability to impact potential changes in codes and regulations</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Email code alerts provide early notices of changes in codes and regulations</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Historical and market statistical reports</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rPr>
              <a:t>Composite industry operating statistics concerning wage rates, productivity, safety, cost structure, etc…</a:t>
            </a:r>
          </a:p>
        </p:txBody>
      </p:sp>
      <p:sp>
        <p:nvSpPr>
          <p:cNvPr id="6" name="Slide Number Placeholder 5"/>
          <p:cNvSpPr>
            <a:spLocks noGrp="1"/>
          </p:cNvSpPr>
          <p:nvPr>
            <p:ph type="sldNum" sz="quarter" idx="12"/>
          </p:nvPr>
        </p:nvSpPr>
        <p:spPr/>
        <p:txBody>
          <a:bodyPr/>
          <a:lstStyle/>
          <a:p>
            <a:fld id="{48F63A3B-78C7-47BE-AE5E-E10140E04643}" type="slidenum">
              <a:rPr lang="en-US" smtClean="0"/>
              <a:pPr/>
              <a:t>7</a:t>
            </a:fld>
            <a:endParaRPr lang="en-US" dirty="0"/>
          </a:p>
        </p:txBody>
      </p:sp>
      <p:sp>
        <p:nvSpPr>
          <p:cNvPr id="14" name="TextBox 13"/>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4051142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5" name="Picture 4"/>
          <p:cNvPicPr>
            <a:picLocks noChangeAspect="1"/>
          </p:cNvPicPr>
          <p:nvPr/>
        </p:nvPicPr>
        <p:blipFill rotWithShape="1">
          <a:blip r:embed="rId3" cstate="screen">
            <a:lum bright="70000" contrast="-70000"/>
            <a:extLst>
              <a:ext uri="{28A0092B-C50C-407E-A947-70E740481C1C}">
                <a14:useLocalDpi xmlns="" xmlns:a14="http://schemas.microsoft.com/office/drawing/2010/main" val="0"/>
              </a:ext>
            </a:extLst>
          </a:blip>
          <a:srcRect b="25006"/>
          <a:stretch/>
        </p:blipFill>
        <p:spPr>
          <a:xfrm>
            <a:off x="-2" y="1175657"/>
            <a:ext cx="12192001" cy="5083630"/>
          </a:xfrm>
          <a:prstGeom prst="rect">
            <a:avLst/>
          </a:prstGeom>
          <a:effectLst>
            <a:softEdge rad="787400"/>
          </a:effectLst>
        </p:spPr>
      </p:pic>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WHY JOIN MBMA?</a:t>
            </a:r>
            <a:endParaRPr lang="en-US" sz="2800" dirty="0">
              <a:solidFill>
                <a:schemeClr val="bg1"/>
              </a:solidFill>
            </a:endParaRPr>
          </a:p>
        </p:txBody>
      </p:sp>
      <p:sp>
        <p:nvSpPr>
          <p:cNvPr id="25" name="Rectangle 24"/>
          <p:cNvSpPr/>
          <p:nvPr/>
        </p:nvSpPr>
        <p:spPr>
          <a:xfrm>
            <a:off x="587829" y="1320378"/>
            <a:ext cx="11604171" cy="461665"/>
          </a:xfrm>
          <a:prstGeom prst="rect">
            <a:avLst/>
          </a:prstGeom>
        </p:spPr>
        <p:txBody>
          <a:bodyPr wrap="square">
            <a:spAutoFit/>
          </a:bodyPr>
          <a:lstStyle/>
          <a:p>
            <a:r>
              <a:rPr lang="en-US" sz="2400" dirty="0" smtClean="0">
                <a:solidFill>
                  <a:srgbClr val="25408E"/>
                </a:solidFill>
                <a:latin typeface="Calibri" panose="020F0502020204030204" pitchFamily="34" charset="0"/>
              </a:rPr>
              <a:t>MBMA Protects and Grows the Industry</a:t>
            </a:r>
          </a:p>
        </p:txBody>
      </p:sp>
      <p:pic>
        <p:nvPicPr>
          <p:cNvPr id="6" name="Picture 5"/>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402774" y="4680857"/>
            <a:ext cx="1219199" cy="1227436"/>
          </a:xfrm>
          <a:prstGeom prst="rect">
            <a:avLst/>
          </a:prstGeom>
        </p:spPr>
      </p:pic>
      <p:sp>
        <p:nvSpPr>
          <p:cNvPr id="9" name="TextBox 8"/>
          <p:cNvSpPr txBox="1"/>
          <p:nvPr/>
        </p:nvSpPr>
        <p:spPr>
          <a:xfrm>
            <a:off x="587828" y="1790689"/>
            <a:ext cx="11364685" cy="4662815"/>
          </a:xfrm>
          <a:prstGeom prst="rect">
            <a:avLst/>
          </a:prstGeom>
          <a:noFill/>
        </p:spPr>
        <p:txBody>
          <a:bodyPr wrap="square" rtlCol="0">
            <a:spAutoFit/>
          </a:bodyPr>
          <a:lstStyle/>
          <a:p>
            <a:pPr>
              <a:spcAft>
                <a:spcPts val="600"/>
              </a:spcAft>
            </a:pPr>
            <a:r>
              <a:rPr lang="en-US" sz="2200" dirty="0">
                <a:solidFill>
                  <a:schemeClr val="tx1">
                    <a:lumMod val="65000"/>
                    <a:lumOff val="35000"/>
                  </a:schemeClr>
                </a:solidFill>
              </a:rPr>
              <a:t>MBMA is the ONLY organization focused on communicating the benefits of our industry to influential government and regulatory bodies. Some of MBMA’s specific activities that enhance the industry’s growth are: </a:t>
            </a:r>
            <a:endParaRPr lang="en-US" sz="2200" dirty="0" smtClean="0">
              <a:solidFill>
                <a:schemeClr val="tx1">
                  <a:lumMod val="65000"/>
                  <a:lumOff val="35000"/>
                </a:schemeClr>
              </a:solidFill>
            </a:endParaRPr>
          </a:p>
          <a:p>
            <a:pPr marL="1257300" lvl="2" indent="-342900">
              <a:spcAft>
                <a:spcPts val="1200"/>
              </a:spcAft>
              <a:buFont typeface="Arial" panose="020B0604020202020204" pitchFamily="34" charset="0"/>
              <a:buChar char="•"/>
            </a:pPr>
            <a:r>
              <a:rPr lang="en-US" sz="2200" b="1" dirty="0">
                <a:solidFill>
                  <a:schemeClr val="tx1">
                    <a:lumMod val="65000"/>
                    <a:lumOff val="35000"/>
                  </a:schemeClr>
                </a:solidFill>
              </a:rPr>
              <a:t>Technical Research and Lobbying </a:t>
            </a:r>
            <a:r>
              <a:rPr lang="en-US" sz="2200" dirty="0">
                <a:solidFill>
                  <a:schemeClr val="tx1">
                    <a:lumMod val="65000"/>
                    <a:lumOff val="35000"/>
                  </a:schemeClr>
                </a:solidFill>
              </a:rPr>
              <a:t>– Targeted on building code, energy code and insurance code </a:t>
            </a:r>
            <a:r>
              <a:rPr lang="en-US" sz="2200" dirty="0" smtClean="0">
                <a:solidFill>
                  <a:schemeClr val="tx1">
                    <a:lumMod val="65000"/>
                    <a:lumOff val="35000"/>
                  </a:schemeClr>
                </a:solidFill>
              </a:rPr>
              <a:t>arenas, these </a:t>
            </a:r>
            <a:r>
              <a:rPr lang="en-US" sz="2200" dirty="0">
                <a:solidFill>
                  <a:schemeClr val="tx1">
                    <a:lumMod val="65000"/>
                    <a:lumOff val="35000"/>
                  </a:schemeClr>
                </a:solidFill>
              </a:rPr>
              <a:t>efforts start with cutting-edge research</a:t>
            </a:r>
            <a:r>
              <a:rPr lang="en-US" sz="2200" dirty="0" smtClean="0">
                <a:solidFill>
                  <a:schemeClr val="tx1">
                    <a:lumMod val="65000"/>
                    <a:lumOff val="35000"/>
                  </a:schemeClr>
                </a:solidFill>
              </a:rPr>
              <a:t>.</a:t>
            </a:r>
          </a:p>
          <a:p>
            <a:pPr marL="1257300" lvl="2" indent="-342900">
              <a:spcAft>
                <a:spcPts val="1200"/>
              </a:spcAft>
              <a:buFont typeface="Arial" panose="020B0604020202020204" pitchFamily="34" charset="0"/>
              <a:buChar char="•"/>
            </a:pPr>
            <a:r>
              <a:rPr lang="en-US" sz="2200" b="1" dirty="0" smtClean="0">
                <a:solidFill>
                  <a:schemeClr val="tx1">
                    <a:lumMod val="65000"/>
                    <a:lumOff val="35000"/>
                  </a:schemeClr>
                </a:solidFill>
              </a:rPr>
              <a:t>Marketing </a:t>
            </a:r>
            <a:r>
              <a:rPr lang="en-US" sz="2200" b="1" dirty="0">
                <a:solidFill>
                  <a:schemeClr val="tx1">
                    <a:lumMod val="65000"/>
                    <a:lumOff val="35000"/>
                  </a:schemeClr>
                </a:solidFill>
              </a:rPr>
              <a:t>the Industry </a:t>
            </a:r>
            <a:r>
              <a:rPr lang="en-US" sz="2200" dirty="0">
                <a:solidFill>
                  <a:schemeClr val="tx1">
                    <a:lumMod val="65000"/>
                    <a:lumOff val="35000"/>
                  </a:schemeClr>
                </a:solidFill>
              </a:rPr>
              <a:t>– Our marketing efforts are focused on getting information to the public that represents the advantages our industry creates. </a:t>
            </a:r>
            <a:endParaRPr lang="en-US" sz="2200" dirty="0" smtClean="0">
              <a:solidFill>
                <a:schemeClr val="tx1">
                  <a:lumMod val="65000"/>
                  <a:lumOff val="35000"/>
                </a:schemeClr>
              </a:solidFill>
            </a:endParaRPr>
          </a:p>
          <a:p>
            <a:pPr marL="1257300" lvl="2" indent="-342900">
              <a:spcAft>
                <a:spcPts val="1200"/>
              </a:spcAft>
              <a:buFont typeface="Arial" panose="020B0604020202020204" pitchFamily="34" charset="0"/>
              <a:buChar char="•"/>
            </a:pPr>
            <a:r>
              <a:rPr lang="en-US" sz="2200" b="1" dirty="0">
                <a:solidFill>
                  <a:schemeClr val="tx1">
                    <a:lumMod val="65000"/>
                    <a:lumOff val="35000"/>
                  </a:schemeClr>
                </a:solidFill>
              </a:rPr>
              <a:t>IAS AC472 Accreditation </a:t>
            </a:r>
            <a:r>
              <a:rPr lang="en-US" sz="2200" dirty="0">
                <a:solidFill>
                  <a:schemeClr val="tx1">
                    <a:lumMod val="65000"/>
                    <a:lumOff val="35000"/>
                  </a:schemeClr>
                </a:solidFill>
              </a:rPr>
              <a:t>– The AC472 Accreditation Program is the most comprehensive </a:t>
            </a:r>
            <a:r>
              <a:rPr lang="en-US" sz="2200" dirty="0" smtClean="0">
                <a:solidFill>
                  <a:schemeClr val="tx1">
                    <a:lumMod val="65000"/>
                    <a:lumOff val="35000"/>
                  </a:schemeClr>
                </a:solidFill>
              </a:rPr>
              <a:t>quality assurance </a:t>
            </a:r>
            <a:r>
              <a:rPr lang="en-US" sz="2200" dirty="0">
                <a:solidFill>
                  <a:schemeClr val="tx1">
                    <a:lumMod val="65000"/>
                    <a:lumOff val="35000"/>
                  </a:schemeClr>
                </a:solidFill>
              </a:rPr>
              <a:t>accreditation program of its kind. A unique characteristic of the AC472 Accreditation </a:t>
            </a:r>
            <a:r>
              <a:rPr lang="en-US" sz="2200" dirty="0" smtClean="0">
                <a:solidFill>
                  <a:schemeClr val="tx1">
                    <a:lumMod val="65000"/>
                    <a:lumOff val="35000"/>
                  </a:schemeClr>
                </a:solidFill>
              </a:rPr>
              <a:t>Program is </a:t>
            </a:r>
            <a:r>
              <a:rPr lang="en-US" sz="2200" dirty="0">
                <a:solidFill>
                  <a:schemeClr val="tx1">
                    <a:lumMod val="65000"/>
                    <a:lumOff val="35000"/>
                  </a:schemeClr>
                </a:solidFill>
              </a:rPr>
              <a:t>that it audits the integrity of design engineering and manufacturing processes.</a:t>
            </a:r>
          </a:p>
          <a:p>
            <a:pPr marL="800100" lvl="1" indent="-342900">
              <a:spcAft>
                <a:spcPts val="1200"/>
              </a:spcAft>
              <a:buFont typeface="Arial" panose="020B0604020202020204" pitchFamily="34" charset="0"/>
              <a:buChar char="•"/>
            </a:pPr>
            <a:endParaRPr lang="en-US" sz="2000" dirty="0" smtClean="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pPr/>
              <a:t>8</a:t>
            </a:fld>
            <a:endParaRPr lang="en-US" dirty="0"/>
          </a:p>
        </p:txBody>
      </p:sp>
      <p:sp>
        <p:nvSpPr>
          <p:cNvPr id="14" name="TextBox 13"/>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112884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p:cNvPicPr>
          <p:nvPr/>
        </p:nvPicPr>
        <p:blipFill rotWithShape="1">
          <a:blip r:embed="rId2" cstate="screen">
            <a:extLst>
              <a:ext uri="{28A0092B-C50C-407E-A947-70E740481C1C}">
                <a14:useLocalDpi xmlns="" xmlns:a14="http://schemas.microsoft.com/office/drawing/2010/main" val="0"/>
              </a:ext>
            </a:extLst>
          </a:blip>
          <a:srcRect/>
          <a:stretch/>
        </p:blipFill>
        <p:spPr>
          <a:xfrm>
            <a:off x="-10887" y="-10887"/>
            <a:ext cx="12252960" cy="1164771"/>
          </a:xfrm>
          <a:prstGeom prst="rect">
            <a:avLst/>
          </a:prstGeom>
        </p:spPr>
      </p:pic>
      <p:pic>
        <p:nvPicPr>
          <p:cNvPr id="10" name="Picture 9"/>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0" y="1153887"/>
            <a:ext cx="5116286" cy="1992084"/>
          </a:xfrm>
          <a:prstGeom prst="rect">
            <a:avLst/>
          </a:prstGeom>
        </p:spPr>
      </p:pic>
      <p:sp>
        <p:nvSpPr>
          <p:cNvPr id="7" name="Rectangle 6"/>
          <p:cNvSpPr/>
          <p:nvPr/>
        </p:nvSpPr>
        <p:spPr>
          <a:xfrm>
            <a:off x="5225144" y="1153887"/>
            <a:ext cx="6966856" cy="1992083"/>
          </a:xfrm>
          <a:prstGeom prst="rect">
            <a:avLst/>
          </a:prstGeom>
          <a:solidFill>
            <a:srgbClr val="B2B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444344" y="549728"/>
            <a:ext cx="5203371" cy="523220"/>
          </a:xfrm>
          <a:prstGeom prst="rect">
            <a:avLst/>
          </a:prstGeom>
          <a:noFill/>
        </p:spPr>
        <p:txBody>
          <a:bodyPr wrap="square" rtlCol="0">
            <a:spAutoFit/>
          </a:bodyPr>
          <a:lstStyle/>
          <a:p>
            <a:pPr algn="r"/>
            <a:r>
              <a:rPr lang="en-US" sz="2800" dirty="0" smtClean="0">
                <a:solidFill>
                  <a:schemeClr val="bg1"/>
                </a:solidFill>
              </a:rPr>
              <a:t>OUR ACHIEVEMENTS</a:t>
            </a:r>
            <a:endParaRPr lang="en-US" sz="2800" dirty="0">
              <a:solidFill>
                <a:schemeClr val="bg1"/>
              </a:solidFill>
            </a:endParaRPr>
          </a:p>
        </p:txBody>
      </p:sp>
      <p:sp>
        <p:nvSpPr>
          <p:cNvPr id="25" name="Rectangle 24"/>
          <p:cNvSpPr/>
          <p:nvPr/>
        </p:nvSpPr>
        <p:spPr>
          <a:xfrm>
            <a:off x="827314" y="3366477"/>
            <a:ext cx="11081658" cy="461665"/>
          </a:xfrm>
          <a:prstGeom prst="rect">
            <a:avLst/>
          </a:prstGeom>
        </p:spPr>
        <p:txBody>
          <a:bodyPr wrap="square">
            <a:spAutoFit/>
          </a:bodyPr>
          <a:lstStyle/>
          <a:p>
            <a:r>
              <a:rPr lang="en-US" sz="2400" dirty="0" smtClean="0">
                <a:solidFill>
                  <a:srgbClr val="25408E"/>
                </a:solidFill>
                <a:latin typeface="Calibri" panose="020F0502020204030204" pitchFamily="34" charset="0"/>
              </a:rPr>
              <a:t>What Have We Accomplished?</a:t>
            </a:r>
          </a:p>
        </p:txBody>
      </p:sp>
      <p:sp>
        <p:nvSpPr>
          <p:cNvPr id="9" name="TextBox 8"/>
          <p:cNvSpPr txBox="1"/>
          <p:nvPr/>
        </p:nvSpPr>
        <p:spPr>
          <a:xfrm>
            <a:off x="827314" y="3828142"/>
            <a:ext cx="9851571" cy="2554545"/>
          </a:xfrm>
          <a:prstGeom prst="rect">
            <a:avLst/>
          </a:prstGeom>
          <a:noFill/>
        </p:spPr>
        <p:txBody>
          <a:bodyPr wrap="square" rtlCol="0">
            <a:spAutoFit/>
          </a:bodyPr>
          <a:lstStyle/>
          <a:p>
            <a:r>
              <a:rPr lang="en-US" sz="2000" dirty="0">
                <a:solidFill>
                  <a:schemeClr val="tx1">
                    <a:lumMod val="65000"/>
                    <a:lumOff val="35000"/>
                  </a:schemeClr>
                </a:solidFill>
              </a:rPr>
              <a:t>The Metal Building Manufacturers Association (MBMA) is leading the charge to make metal building systems a more accepted and respected building alternative. </a:t>
            </a:r>
            <a:endParaRPr lang="en-US" sz="2000" dirty="0" smtClean="0">
              <a:solidFill>
                <a:schemeClr val="tx1">
                  <a:lumMod val="65000"/>
                  <a:lumOff val="35000"/>
                </a:schemeClr>
              </a:solidFill>
            </a:endParaRPr>
          </a:p>
          <a:p>
            <a:endParaRPr lang="en-US" sz="2000" dirty="0" smtClean="0">
              <a:solidFill>
                <a:schemeClr val="tx1">
                  <a:lumMod val="65000"/>
                  <a:lumOff val="35000"/>
                </a:schemeClr>
              </a:solidFill>
            </a:endParaRPr>
          </a:p>
          <a:p>
            <a:pPr marL="800100" lvl="1" indent="-342900">
              <a:buFont typeface="Arial" panose="020B0604020202020204" pitchFamily="34" charset="0"/>
              <a:buChar char="•"/>
            </a:pPr>
            <a:r>
              <a:rPr lang="en-US" sz="2000" dirty="0" smtClean="0">
                <a:solidFill>
                  <a:schemeClr val="tx1">
                    <a:lumMod val="65000"/>
                    <a:lumOff val="35000"/>
                  </a:schemeClr>
                </a:solidFill>
              </a:rPr>
              <a:t>Sponsored </a:t>
            </a:r>
            <a:r>
              <a:rPr lang="en-US" sz="2000" dirty="0">
                <a:solidFill>
                  <a:schemeClr val="tx1">
                    <a:lumMod val="65000"/>
                    <a:lumOff val="35000"/>
                  </a:schemeClr>
                </a:solidFill>
              </a:rPr>
              <a:t>and/or authored over 200 technical research projects, resulting in code and regulatory changes. These reports directly influenced changes to the International Building Code (IBC), the American Society of Heating, Refrigerating and Air-Conditioning Engineers (ASHRAE), and the American Society of Civil Engineers (ASCE) standards, as well as impacting city, county, and state code regulations.</a:t>
            </a:r>
            <a:endParaRPr lang="en-US" sz="2000" dirty="0" smtClean="0">
              <a:solidFill>
                <a:schemeClr val="tx1">
                  <a:lumMod val="65000"/>
                  <a:lumOff val="35000"/>
                </a:schemeClr>
              </a:solidFill>
            </a:endParaRPr>
          </a:p>
        </p:txBody>
      </p:sp>
      <p:sp>
        <p:nvSpPr>
          <p:cNvPr id="3" name="TextBox 2"/>
          <p:cNvSpPr txBox="1"/>
          <p:nvPr/>
        </p:nvSpPr>
        <p:spPr>
          <a:xfrm>
            <a:off x="5377543" y="1233298"/>
            <a:ext cx="6030686" cy="1815882"/>
          </a:xfrm>
          <a:prstGeom prst="rect">
            <a:avLst/>
          </a:prstGeom>
          <a:noFill/>
        </p:spPr>
        <p:txBody>
          <a:bodyPr wrap="square" rtlCol="0">
            <a:spAutoFit/>
          </a:bodyPr>
          <a:lstStyle/>
          <a:p>
            <a:r>
              <a:rPr lang="en-US" sz="2800" b="1" dirty="0">
                <a:solidFill>
                  <a:schemeClr val="bg1"/>
                </a:solidFill>
              </a:rPr>
              <a:t>First Choice</a:t>
            </a:r>
            <a:endParaRPr lang="en-US" sz="2800" dirty="0">
              <a:solidFill>
                <a:schemeClr val="bg1"/>
              </a:solidFill>
            </a:endParaRPr>
          </a:p>
          <a:p>
            <a:r>
              <a:rPr lang="en-US" sz="2800" dirty="0">
                <a:solidFill>
                  <a:schemeClr val="bg1"/>
                </a:solidFill>
              </a:rPr>
              <a:t>Metal building systems account for over 50% of the total low-rise nonresidential construction market</a:t>
            </a:r>
            <a:r>
              <a:rPr lang="en-US" dirty="0"/>
              <a:t>.</a:t>
            </a:r>
          </a:p>
        </p:txBody>
      </p:sp>
      <p:pic>
        <p:nvPicPr>
          <p:cNvPr id="11" name="Picture 10"/>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0791008" y="3733834"/>
            <a:ext cx="1005840" cy="402336"/>
          </a:xfrm>
          <a:prstGeom prst="rect">
            <a:avLst/>
          </a:prstGeom>
        </p:spPr>
      </p:pic>
      <p:pic>
        <p:nvPicPr>
          <p:cNvPr id="12" name="Picture 11"/>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10882448" y="4338984"/>
            <a:ext cx="822960" cy="568669"/>
          </a:xfrm>
          <a:prstGeom prst="rect">
            <a:avLst/>
          </a:prstGeom>
        </p:spPr>
      </p:pic>
      <p:pic>
        <p:nvPicPr>
          <p:cNvPr id="13" name="Picture 12"/>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10882448" y="5105414"/>
            <a:ext cx="914400" cy="1203960"/>
          </a:xfrm>
          <a:prstGeom prst="rect">
            <a:avLst/>
          </a:prstGeom>
        </p:spPr>
      </p:pic>
      <p:sp>
        <p:nvSpPr>
          <p:cNvPr id="14" name="Slide Number Placeholder 13"/>
          <p:cNvSpPr>
            <a:spLocks noGrp="1"/>
          </p:cNvSpPr>
          <p:nvPr>
            <p:ph type="sldNum" sz="quarter" idx="12"/>
          </p:nvPr>
        </p:nvSpPr>
        <p:spPr/>
        <p:txBody>
          <a:bodyPr/>
          <a:lstStyle/>
          <a:p>
            <a:fld id="{48F63A3B-78C7-47BE-AE5E-E10140E04643}" type="slidenum">
              <a:rPr lang="en-US" smtClean="0"/>
              <a:pPr/>
              <a:t>9</a:t>
            </a:fld>
            <a:endParaRPr lang="en-US" dirty="0"/>
          </a:p>
        </p:txBody>
      </p:sp>
      <p:sp>
        <p:nvSpPr>
          <p:cNvPr id="18" name="TextBox 17"/>
          <p:cNvSpPr txBox="1"/>
          <p:nvPr/>
        </p:nvSpPr>
        <p:spPr>
          <a:xfrm>
            <a:off x="163285" y="6424612"/>
            <a:ext cx="2547257" cy="228600"/>
          </a:xfrm>
          <a:prstGeom prst="rect">
            <a:avLst/>
          </a:prstGeom>
          <a:noFill/>
          <a:ln>
            <a:noFill/>
          </a:ln>
        </p:spPr>
        <p:txBody>
          <a:bodyPr wrap="square" rtlCol="0">
            <a:spAutoFit/>
          </a:bodyPr>
          <a:lstStyle/>
          <a:p>
            <a:r>
              <a:rPr lang="en-US" sz="900" dirty="0" smtClean="0">
                <a:solidFill>
                  <a:srgbClr val="B2B2B4"/>
                </a:solidFill>
              </a:rPr>
              <a:t>Metal Building Manufacturers Association</a:t>
            </a:r>
            <a:endParaRPr lang="en-US" sz="900" dirty="0">
              <a:solidFill>
                <a:srgbClr val="B2B2B4"/>
              </a:solidFill>
            </a:endParaRPr>
          </a:p>
        </p:txBody>
      </p:sp>
    </p:spTree>
    <p:extLst>
      <p:ext uri="{BB962C8B-B14F-4D97-AF65-F5344CB8AC3E}">
        <p14:creationId xmlns="" xmlns:p14="http://schemas.microsoft.com/office/powerpoint/2010/main" val="1353374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7030A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1978</Words>
  <Application>Microsoft Office PowerPoint</Application>
  <PresentationFormat>Custom</PresentationFormat>
  <Paragraphs>164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dc:creator>
  <cp:lastModifiedBy>Commenter2</cp:lastModifiedBy>
  <cp:revision>99</cp:revision>
  <dcterms:created xsi:type="dcterms:W3CDTF">2015-11-17T18:25:46Z</dcterms:created>
  <dcterms:modified xsi:type="dcterms:W3CDTF">2017-03-02T18:49:57Z</dcterms:modified>
</cp:coreProperties>
</file>